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76"/>
  </p:notesMasterIdLst>
  <p:sldIdLst>
    <p:sldId id="365" r:id="rId2"/>
    <p:sldId id="368" r:id="rId3"/>
    <p:sldId id="371" r:id="rId4"/>
    <p:sldId id="372" r:id="rId5"/>
    <p:sldId id="468" r:id="rId6"/>
    <p:sldId id="461" r:id="rId7"/>
    <p:sldId id="374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46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3" r:id="rId26"/>
    <p:sldId id="392" r:id="rId27"/>
    <p:sldId id="395" r:id="rId28"/>
    <p:sldId id="396" r:id="rId29"/>
    <p:sldId id="397" r:id="rId30"/>
    <p:sldId id="406" r:id="rId31"/>
    <p:sldId id="413" r:id="rId32"/>
    <p:sldId id="460" r:id="rId33"/>
    <p:sldId id="427" r:id="rId34"/>
    <p:sldId id="432" r:id="rId35"/>
    <p:sldId id="433" r:id="rId36"/>
    <p:sldId id="435" r:id="rId37"/>
    <p:sldId id="447" r:id="rId38"/>
    <p:sldId id="456" r:id="rId39"/>
    <p:sldId id="503" r:id="rId40"/>
    <p:sldId id="504" r:id="rId41"/>
    <p:sldId id="466" r:id="rId42"/>
    <p:sldId id="458" r:id="rId43"/>
    <p:sldId id="436" r:id="rId44"/>
    <p:sldId id="438" r:id="rId45"/>
    <p:sldId id="459" r:id="rId46"/>
    <p:sldId id="442" r:id="rId47"/>
    <p:sldId id="443" r:id="rId48"/>
    <p:sldId id="444" r:id="rId49"/>
    <p:sldId id="445" r:id="rId50"/>
    <p:sldId id="463" r:id="rId51"/>
    <p:sldId id="457" r:id="rId52"/>
    <p:sldId id="471" r:id="rId53"/>
    <p:sldId id="473" r:id="rId54"/>
    <p:sldId id="474" r:id="rId55"/>
    <p:sldId id="475" r:id="rId56"/>
    <p:sldId id="450" r:id="rId57"/>
    <p:sldId id="464" r:id="rId58"/>
    <p:sldId id="469" r:id="rId59"/>
    <p:sldId id="494" r:id="rId60"/>
    <p:sldId id="478" r:id="rId61"/>
    <p:sldId id="481" r:id="rId62"/>
    <p:sldId id="483" r:id="rId63"/>
    <p:sldId id="484" r:id="rId64"/>
    <p:sldId id="486" r:id="rId65"/>
    <p:sldId id="505" r:id="rId66"/>
    <p:sldId id="487" r:id="rId67"/>
    <p:sldId id="492" r:id="rId68"/>
    <p:sldId id="489" r:id="rId69"/>
    <p:sldId id="493" r:id="rId70"/>
    <p:sldId id="500" r:id="rId71"/>
    <p:sldId id="501" r:id="rId72"/>
    <p:sldId id="502" r:id="rId73"/>
    <p:sldId id="454" r:id="rId74"/>
    <p:sldId id="455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3399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6" autoAdjust="0"/>
    <p:restoredTop sz="94660"/>
  </p:normalViewPr>
  <p:slideViewPr>
    <p:cSldViewPr>
      <p:cViewPr varScale="1">
        <p:scale>
          <a:sx n="125" d="100"/>
          <a:sy n="125" d="100"/>
        </p:scale>
        <p:origin x="102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37716262975778"/>
          <c:y val="9.1286307053941904E-2"/>
          <c:w val="0.86505190311418689"/>
          <c:h val="0.82572614107883813"/>
        </c:manualLayout>
      </c:layout>
      <c:barChart>
        <c:barDir val="col"/>
        <c:grouping val="percentStacked"/>
        <c:varyColors val="0"/>
        <c:ser>
          <c:idx val="0"/>
          <c:order val="0"/>
          <c:spPr>
            <a:solidFill>
              <a:srgbClr val="008000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Sheet1!$B$2:$M$2</c:f>
              <c:numCache>
                <c:formatCode>General</c:formatCode>
                <c:ptCount val="12"/>
                <c:pt idx="0">
                  <c:v>46.3</c:v>
                </c:pt>
                <c:pt idx="1">
                  <c:v>53.7</c:v>
                </c:pt>
                <c:pt idx="2">
                  <c:v>39.700000000000003</c:v>
                </c:pt>
                <c:pt idx="3">
                  <c:v>30.7</c:v>
                </c:pt>
                <c:pt idx="4">
                  <c:v>36.700000000000003</c:v>
                </c:pt>
                <c:pt idx="5">
                  <c:v>19.8</c:v>
                </c:pt>
                <c:pt idx="6">
                  <c:v>19.8</c:v>
                </c:pt>
                <c:pt idx="7">
                  <c:v>24.8</c:v>
                </c:pt>
                <c:pt idx="8">
                  <c:v>9.4</c:v>
                </c:pt>
                <c:pt idx="9">
                  <c:v>8.4</c:v>
                </c:pt>
                <c:pt idx="10">
                  <c:v>11.5</c:v>
                </c:pt>
                <c:pt idx="11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BE-4BD7-9EBA-4FD2C1551FA6}"/>
            </c:ext>
          </c:extLst>
        </c:ser>
        <c:ser>
          <c:idx val="1"/>
          <c:order val="1"/>
          <c:spPr>
            <a:solidFill>
              <a:srgbClr val="000000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Sheet1!$B$3:$M$3</c:f>
              <c:numCache>
                <c:formatCode>General</c:formatCode>
                <c:ptCount val="12"/>
                <c:pt idx="0">
                  <c:v>18</c:v>
                </c:pt>
                <c:pt idx="1">
                  <c:v>22.3</c:v>
                </c:pt>
                <c:pt idx="2">
                  <c:v>30</c:v>
                </c:pt>
                <c:pt idx="3">
                  <c:v>20</c:v>
                </c:pt>
                <c:pt idx="4">
                  <c:v>24.2</c:v>
                </c:pt>
                <c:pt idx="5">
                  <c:v>26.2</c:v>
                </c:pt>
                <c:pt idx="6">
                  <c:v>20.100000000000001</c:v>
                </c:pt>
                <c:pt idx="7">
                  <c:v>23.7</c:v>
                </c:pt>
                <c:pt idx="8">
                  <c:v>18.8</c:v>
                </c:pt>
                <c:pt idx="9">
                  <c:v>14.5</c:v>
                </c:pt>
                <c:pt idx="10">
                  <c:v>18.100000000000001</c:v>
                </c:pt>
                <c:pt idx="11">
                  <c:v>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BE-4BD7-9EBA-4FD2C1551FA6}"/>
            </c:ext>
          </c:extLst>
        </c:ser>
        <c:ser>
          <c:idx val="2"/>
          <c:order val="2"/>
          <c:spPr>
            <a:solidFill>
              <a:srgbClr val="0000FF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Sheet1!$B$4:$M$4</c:f>
              <c:numCache>
                <c:formatCode>General</c:formatCode>
                <c:ptCount val="12"/>
                <c:pt idx="0">
                  <c:v>3.5</c:v>
                </c:pt>
                <c:pt idx="1">
                  <c:v>1.4</c:v>
                </c:pt>
                <c:pt idx="2">
                  <c:v>0.9</c:v>
                </c:pt>
                <c:pt idx="3">
                  <c:v>2.7</c:v>
                </c:pt>
                <c:pt idx="4">
                  <c:v>1.3</c:v>
                </c:pt>
                <c:pt idx="5">
                  <c:v>0.5</c:v>
                </c:pt>
                <c:pt idx="6">
                  <c:v>1.6</c:v>
                </c:pt>
                <c:pt idx="7">
                  <c:v>1.1000000000000001</c:v>
                </c:pt>
                <c:pt idx="8">
                  <c:v>0.3</c:v>
                </c:pt>
                <c:pt idx="9">
                  <c:v>0.7</c:v>
                </c:pt>
                <c:pt idx="10">
                  <c:v>0.7</c:v>
                </c:pt>
                <c:pt idx="1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BE-4BD7-9EBA-4FD2C1551FA6}"/>
            </c:ext>
          </c:extLst>
        </c:ser>
        <c:ser>
          <c:idx val="3"/>
          <c:order val="3"/>
          <c:spPr>
            <a:solidFill>
              <a:srgbClr val="FF0000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Sheet1!$B$5:$M$5</c:f>
              <c:numCache>
                <c:formatCode>General</c:formatCode>
                <c:ptCount val="12"/>
                <c:pt idx="0">
                  <c:v>12</c:v>
                </c:pt>
                <c:pt idx="1">
                  <c:v>6</c:v>
                </c:pt>
                <c:pt idx="2">
                  <c:v>9</c:v>
                </c:pt>
                <c:pt idx="3">
                  <c:v>19.2</c:v>
                </c:pt>
                <c:pt idx="4">
                  <c:v>11</c:v>
                </c:pt>
                <c:pt idx="5">
                  <c:v>18.5</c:v>
                </c:pt>
                <c:pt idx="6">
                  <c:v>26.3</c:v>
                </c:pt>
                <c:pt idx="7">
                  <c:v>15.9</c:v>
                </c:pt>
                <c:pt idx="8">
                  <c:v>28</c:v>
                </c:pt>
                <c:pt idx="9">
                  <c:v>36.9</c:v>
                </c:pt>
                <c:pt idx="10">
                  <c:v>21.3</c:v>
                </c:pt>
                <c:pt idx="11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BE-4BD7-9EBA-4FD2C1551FA6}"/>
            </c:ext>
          </c:extLst>
        </c:ser>
        <c:ser>
          <c:idx val="4"/>
          <c:order val="4"/>
          <c:spPr>
            <a:solidFill>
              <a:srgbClr val="FF9900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Sheet1!$B$6:$M$6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  <c:pt idx="2">
                  <c:v>12.5</c:v>
                </c:pt>
                <c:pt idx="3">
                  <c:v>7</c:v>
                </c:pt>
                <c:pt idx="4">
                  <c:v>9</c:v>
                </c:pt>
                <c:pt idx="5">
                  <c:v>14.7</c:v>
                </c:pt>
                <c:pt idx="6">
                  <c:v>4.9000000000000004</c:v>
                </c:pt>
                <c:pt idx="7">
                  <c:v>7.3</c:v>
                </c:pt>
                <c:pt idx="8">
                  <c:v>11.5</c:v>
                </c:pt>
                <c:pt idx="9">
                  <c:v>1.9</c:v>
                </c:pt>
                <c:pt idx="10">
                  <c:v>3.3</c:v>
                </c:pt>
                <c:pt idx="11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BE-4BD7-9EBA-4FD2C1551FA6}"/>
            </c:ext>
          </c:extLst>
        </c:ser>
        <c:ser>
          <c:idx val="5"/>
          <c:order val="5"/>
          <c:spPr>
            <a:solidFill>
              <a:srgbClr val="993300"/>
            </a:solidFill>
            <a:ln w="11519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Sheet1!$B$7:$M$7</c:f>
              <c:numCache>
                <c:formatCode>General</c:formatCode>
                <c:ptCount val="12"/>
                <c:pt idx="0">
                  <c:v>12.2</c:v>
                </c:pt>
                <c:pt idx="1">
                  <c:v>8.6</c:v>
                </c:pt>
                <c:pt idx="2">
                  <c:v>8.1</c:v>
                </c:pt>
                <c:pt idx="3">
                  <c:v>20.5</c:v>
                </c:pt>
                <c:pt idx="4">
                  <c:v>17.899999999999999</c:v>
                </c:pt>
                <c:pt idx="5">
                  <c:v>20.399999999999999</c:v>
                </c:pt>
                <c:pt idx="6">
                  <c:v>27.3</c:v>
                </c:pt>
                <c:pt idx="7">
                  <c:v>27.2</c:v>
                </c:pt>
                <c:pt idx="8">
                  <c:v>32</c:v>
                </c:pt>
                <c:pt idx="9">
                  <c:v>37.6</c:v>
                </c:pt>
                <c:pt idx="10">
                  <c:v>45.1</c:v>
                </c:pt>
                <c:pt idx="11">
                  <c:v>53.5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BBE-4BD7-9EBA-4FD2C1551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661696"/>
        <c:axId val="287662256"/>
      </c:barChart>
      <c:catAx>
        <c:axId val="287661696"/>
        <c:scaling>
          <c:orientation val="minMax"/>
        </c:scaling>
        <c:delete val="1"/>
        <c:axPos val="b"/>
        <c:majorTickMark val="out"/>
        <c:minorTickMark val="none"/>
        <c:tickLblPos val="nextTo"/>
        <c:crossAx val="287662256"/>
        <c:crosses val="autoZero"/>
        <c:auto val="1"/>
        <c:lblAlgn val="ctr"/>
        <c:lblOffset val="100"/>
        <c:noMultiLvlLbl val="0"/>
      </c:catAx>
      <c:valAx>
        <c:axId val="287662256"/>
        <c:scaling>
          <c:orientation val="minMax"/>
        </c:scaling>
        <c:delete val="0"/>
        <c:axPos val="l"/>
        <c:majorGridlines>
          <c:spPr>
            <a:ln w="2880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288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3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87661696"/>
        <c:crosses val="autoZero"/>
        <c:crossBetween val="between"/>
      </c:valAx>
      <c:spPr>
        <a:solidFill>
          <a:srgbClr val="C0C0C0"/>
        </a:solidFill>
        <a:ln w="11519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2880">
      <a:solidFill>
        <a:srgbClr val="000000"/>
      </a:solidFill>
      <a:prstDash val="solid"/>
    </a:ln>
  </c:spPr>
  <c:txPr>
    <a:bodyPr/>
    <a:lstStyle/>
    <a:p>
      <a:pPr>
        <a:defRPr sz="8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0.559</cdr:x>
      <cdr:y>0.542</cdr:y>
    </cdr:from>
    <cdr:to>
      <cdr:x>0.5875</cdr:x>
      <cdr:y>0.622</cdr:y>
    </cdr:to>
    <cdr:sp macro="" textlink="">
      <cdr:nvSpPr>
        <cdr:cNvPr id="143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77547" y="1244175"/>
          <a:ext cx="156905" cy="1836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25" b="0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1B54A8-4500-48F5-9222-3D862C653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721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4B0D7-81ED-48D8-854A-ED7207CD23B6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5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5D236C-8A43-4FE9-97E6-2A24002F2D16}" type="slidenum">
              <a:rPr lang="en-US" altLang="en-US" smtClean="0"/>
              <a:pPr/>
              <a:t>53</a:t>
            </a:fld>
            <a:endParaRPr lang="en-US" alt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4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714055-3517-4834-B815-393BE851EBD0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2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B44EFC-6268-497C-8ECD-7D1C27F464BC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9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3328988"/>
            <a:ext cx="284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29F86F-9D84-4628-B804-F8A80F475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FB1A2B-CAF4-4B1C-80C8-9B90359471A1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16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B5B5F1-5629-4061-9ECF-9AA6DB7A07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7963B0-548B-4F84-90B7-42462E47ECEC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81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DG ENV Meeting, Ispra, January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7FDE8-54B5-44A0-B231-7037D39E3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4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855CA1-D677-44EC-BF6D-AD2E78622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0FD3AA-9BE4-401B-B327-6174127CAFE7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32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556AF7-173B-41FF-98C8-213A6C003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BBADCE-1C4A-4851-92A8-1C9EA50B3272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86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DCF8EA-3C15-4529-9529-A618881420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31E88F-1518-40FF-AD5B-18C574BE0788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49C7-8C87-452F-AE7C-30BF3CCAE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CDB9A1-5B4B-43B7-B2BF-6E24E811A3AD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92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AC6504-99C7-466D-A3E6-2BF16674A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DB9BD7-AAE7-4AC5-8651-7473BDA64398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82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5823B5-1C48-491D-9A8D-F33E4740C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EECB0A-E7AB-4C0A-89F4-4C0A928939D7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68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E92E34-96B1-4C00-A897-1B5750A51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9FAEAD-BB2C-4115-813F-C98690F7FE94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28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8453FE-5E54-4E24-9891-6C1D2696F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760C25-2F61-4A64-BAEA-D67A11DEAA74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63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  <a:p>
            <a:pPr lvl="0"/>
            <a:endParaRPr lang="en-US" alt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004494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85154AC-CA5A-4635-8F58-1DA843639C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000">
                <a:solidFill>
                  <a:srgbClr val="004494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5D2329C-B8C6-42A9-83F5-66640EF67A6C}" type="datetime3">
              <a:rPr lang="en-US" altLang="en-US"/>
              <a:pPr>
                <a:defRPr/>
              </a:pPr>
              <a:t>28 April 2016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defRPr>
          <a:solidFill>
            <a:srgbClr val="004494"/>
          </a:solidFill>
          <a:latin typeface="Verdana"/>
          <a:ea typeface="MS PGothic" panose="020B0600070205080204" pitchFamily="34" charset="-128"/>
          <a:cs typeface="ＭＳ Ｐゴシック" charset="0"/>
        </a:defRPr>
      </a:lvl1pPr>
      <a:lvl2pPr marL="2286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buChar char="•"/>
        <a:defRPr>
          <a:solidFill>
            <a:srgbClr val="004494"/>
          </a:solidFill>
          <a:latin typeface="Verdana"/>
          <a:ea typeface="MS PGothic" panose="020B0600070205080204" pitchFamily="34" charset="-128"/>
        </a:defRPr>
      </a:lvl2pPr>
      <a:lvl3pPr marL="4572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anose="05000000000000000000" pitchFamily="2" charset="2"/>
        <a:buChar char="§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3pPr>
      <a:lvl4pPr marL="6858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panose="020B0604020202020204" pitchFamily="34" charset="0"/>
        <a:buChar char="•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4pPr>
      <a:lvl5pPr marL="914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anose="020B0604030504040204" pitchFamily="34" charset="0"/>
        <a:buChar char="–"/>
        <a:defRPr sz="1600">
          <a:solidFill>
            <a:srgbClr val="004494"/>
          </a:solidFill>
          <a:latin typeface="Verdana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s10980-006-9013-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07/s10980-006-9013-2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pclinuxo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://dx.doi.org/10.1007/s10980-006-9013-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colind.2006.11.00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dx.doi.org/10.1016/j.ecolind.2006.11.00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patrec.2008.10.01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07/s10980-008-9271-2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39.png"/><Relationship Id="rId4" Type="http://schemas.openxmlformats.org/officeDocument/2006/relationships/image" Target="../media/image6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://dx.doi.org/10.1016/j.landurbplan.2009.10.003" TargetMode="External"/><Relationship Id="rId4" Type="http://schemas.openxmlformats.org/officeDocument/2006/relationships/image" Target="../media/image69.png"/><Relationship Id="rId9" Type="http://schemas.openxmlformats.org/officeDocument/2006/relationships/hyperlink" Target="http://enviroatlas.epa.gov/enviroatlas/InteractiveMapEntrance/InteractiveMap/index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chart" Target="../charts/chart1.xml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hyperlink" Target="http://www.forestthreats.org/research/tools/landcover-maps/" TargetMode="External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kuvik.ulaval.ca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hyperlink" Target="mailto:Moritz.Schmidt@takuvik.ulaval.ca?subject=GuidosToolbox%20question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forest.jrc.ec.europa.eu/download/data" TargetMode="External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rest.jrc.ec.europa.eu/download/data/google-earth-overlays" TargetMode="External"/><Relationship Id="rId11" Type="http://schemas.openxmlformats.org/officeDocument/2006/relationships/hyperlink" Target="http://forest.jrc.ec.europa.eu/european-atlas-of-forest-tree-species/" TargetMode="External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gif"/><Relationship Id="rId9" Type="http://schemas.openxmlformats.org/officeDocument/2006/relationships/hyperlink" Target="http://efdac.jrc.ec.europa.e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hyperlink" Target="http://dx.doi.org/10.1016/j.ecolind.2008.01.011" TargetMode="Externa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5.emf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16/j.foreco.2011.03.017" TargetMode="Externa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png"/><Relationship Id="rId5" Type="http://schemas.openxmlformats.org/officeDocument/2006/relationships/image" Target="../media/image117.pn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gif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png"/><Relationship Id="rId7" Type="http://schemas.openxmlformats.org/officeDocument/2006/relationships/image" Target="../media/image15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6.png"/><Relationship Id="rId26" Type="http://schemas.openxmlformats.org/officeDocument/2006/relationships/image" Target="../media/image194.png"/><Relationship Id="rId3" Type="http://schemas.openxmlformats.org/officeDocument/2006/relationships/image" Target="../media/image172.png"/><Relationship Id="rId21" Type="http://schemas.openxmlformats.org/officeDocument/2006/relationships/image" Target="../media/image189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5.png"/><Relationship Id="rId25" Type="http://schemas.openxmlformats.org/officeDocument/2006/relationships/image" Target="../media/image193.png"/><Relationship Id="rId2" Type="http://schemas.openxmlformats.org/officeDocument/2006/relationships/image" Target="../media/image171.png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29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24" Type="http://schemas.openxmlformats.org/officeDocument/2006/relationships/image" Target="../media/image192.png"/><Relationship Id="rId5" Type="http://schemas.openxmlformats.org/officeDocument/2006/relationships/image" Target="../media/image174.png"/><Relationship Id="rId15" Type="http://schemas.openxmlformats.org/officeDocument/2006/relationships/image" Target="../media/image151.png"/><Relationship Id="rId23" Type="http://schemas.openxmlformats.org/officeDocument/2006/relationships/image" Target="../media/image191.png"/><Relationship Id="rId28" Type="http://schemas.openxmlformats.org/officeDocument/2006/relationships/image" Target="../media/image196.png"/><Relationship Id="rId10" Type="http://schemas.openxmlformats.org/officeDocument/2006/relationships/image" Target="../media/image179.png"/><Relationship Id="rId19" Type="http://schemas.openxmlformats.org/officeDocument/2006/relationships/image" Target="../media/image187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190.png"/><Relationship Id="rId27" Type="http://schemas.openxmlformats.org/officeDocument/2006/relationships/image" Target="../media/image1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1.gif"/><Relationship Id="rId4" Type="http://schemas.openxmlformats.org/officeDocument/2006/relationships/image" Target="../media/image200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100.jpe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050" y="1612900"/>
            <a:ext cx="4402138" cy="430213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Joint Research Centre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0"/>
          </p:nvPr>
        </p:nvSpPr>
        <p:spPr>
          <a:xfrm>
            <a:off x="1162050" y="2416175"/>
            <a:ext cx="6191250" cy="303213"/>
          </a:xfrm>
        </p:spPr>
        <p:txBody>
          <a:bodyPr/>
          <a:lstStyle/>
          <a:p>
            <a:pPr marL="0" indent="0" eaLnBrk="1" hangingPunct="1"/>
            <a:r>
              <a:rPr lang="en-US" altLang="en-US" smtClean="0">
                <a:latin typeface="Verdana" panose="020B0604030504040204" pitchFamily="34" charset="0"/>
              </a:rPr>
              <a:t>The European Commission’s in-house science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3C89B81-C35C-437E-AECA-E60227FF35B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765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25DB873B-FBFF-47CE-A070-957B5A5EADD8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n-US" altLang="en-US" sz="1000"/>
          </a:p>
        </p:txBody>
      </p:sp>
      <p:sp>
        <p:nvSpPr>
          <p:cNvPr id="2765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(1)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4525"/>
            <a:ext cx="24479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438400" y="22955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33CC33"/>
                </a:solidFill>
                <a:latin typeface="Times New Roman" panose="02020603050405020304" pitchFamily="18" charset="0"/>
              </a:rPr>
              <a:t>F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381250"/>
            <a:ext cx="36861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2400" y="1862138"/>
            <a:ext cx="891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15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GB" altLang="en-US" sz="2600" b="1">
                <a:solidFill>
                  <a:srgbClr val="000099"/>
                </a:solidFill>
                <a:latin typeface="Times" panose="02020603050405020304" pitchFamily="18" charset="0"/>
              </a:rPr>
              <a:t>Ritters et al. (2000): ‘Kernel’ overlaid over each forested pixel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6553200" y="3200400"/>
            <a:ext cx="152400" cy="152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57200" y="3998913"/>
            <a:ext cx="48768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Bef>
                <a:spcPts val="2000"/>
              </a:spcBef>
              <a:buClr>
                <a:srgbClr val="000099"/>
              </a:buClr>
              <a:buSzPct val="100000"/>
              <a:buFont typeface="Arial" panose="020B0604020202020204" pitchFamily="34" charset="0"/>
              <a:buAutoNum type="arabicPeriod"/>
            </a:pPr>
            <a:r>
              <a:rPr lang="en-GB" altLang="en-US" sz="2600" b="1" dirty="0">
                <a:solidFill>
                  <a:srgbClr val="000099"/>
                </a:solidFill>
              </a:rPr>
              <a:t>Pf: F-pixels / total: 6/9</a:t>
            </a:r>
          </a:p>
          <a:p>
            <a:pPr>
              <a:lnSpc>
                <a:spcPct val="91000"/>
              </a:lnSpc>
              <a:spcBef>
                <a:spcPts val="2000"/>
              </a:spcBef>
              <a:buClr>
                <a:srgbClr val="000099"/>
              </a:buClr>
              <a:buSzPct val="100000"/>
              <a:buFont typeface="Arial" panose="020B0604020202020204" pitchFamily="34" charset="0"/>
              <a:buAutoNum type="arabicPeriod"/>
            </a:pPr>
            <a:r>
              <a:rPr lang="en-GB" altLang="en-US" sz="2600" b="1" dirty="0" err="1">
                <a:solidFill>
                  <a:srgbClr val="000099"/>
                </a:solidFill>
              </a:rPr>
              <a:t>Pff</a:t>
            </a:r>
            <a:r>
              <a:rPr lang="en-GB" altLang="en-US" sz="2600" b="1" dirty="0">
                <a:solidFill>
                  <a:srgbClr val="000099"/>
                </a:solidFill>
              </a:rPr>
              <a:t>: cardinal (      ) pixel pairs with min. one F:</a:t>
            </a:r>
            <a:br>
              <a:rPr lang="en-GB" altLang="en-US" sz="2600" b="1" dirty="0">
                <a:solidFill>
                  <a:srgbClr val="000099"/>
                </a:solidFill>
              </a:rPr>
            </a:br>
            <a:r>
              <a:rPr lang="en-GB" altLang="en-US" sz="2600" b="1" dirty="0">
                <a:solidFill>
                  <a:srgbClr val="000099"/>
                </a:solidFill>
              </a:rPr>
              <a:t>F     </a:t>
            </a:r>
            <a:r>
              <a:rPr lang="en-GB" altLang="en-US" sz="2600" b="1" dirty="0" err="1">
                <a:solidFill>
                  <a:srgbClr val="000099"/>
                </a:solidFill>
              </a:rPr>
              <a:t>F</a:t>
            </a:r>
            <a:r>
              <a:rPr lang="en-GB" altLang="en-US" sz="2600" b="1" dirty="0">
                <a:solidFill>
                  <a:srgbClr val="000099"/>
                </a:solidFill>
              </a:rPr>
              <a:t> / (F    </a:t>
            </a:r>
            <a:r>
              <a:rPr lang="en-GB" altLang="en-US" sz="2600" b="1" dirty="0" err="1">
                <a:solidFill>
                  <a:srgbClr val="000099"/>
                </a:solidFill>
              </a:rPr>
              <a:t>F</a:t>
            </a:r>
            <a:r>
              <a:rPr lang="en-GB" altLang="en-US" sz="2600" b="1" dirty="0">
                <a:solidFill>
                  <a:srgbClr val="000099"/>
                </a:solidFill>
              </a:rPr>
              <a:t> + F    N): 5/11</a:t>
            </a:r>
          </a:p>
          <a:p>
            <a:pPr>
              <a:lnSpc>
                <a:spcPct val="91000"/>
              </a:lnSpc>
              <a:spcBef>
                <a:spcPts val="2000"/>
              </a:spcBef>
              <a:buClr>
                <a:srgbClr val="000099"/>
              </a:buClr>
              <a:buSzPct val="100000"/>
              <a:buFont typeface="Arial" panose="020B0604020202020204" pitchFamily="34" charset="0"/>
              <a:buAutoNum type="arabicPeriod"/>
            </a:pPr>
            <a:r>
              <a:rPr lang="en-GB" altLang="en-US" sz="2600" b="1" dirty="0">
                <a:solidFill>
                  <a:srgbClr val="000099"/>
                </a:solidFill>
              </a:rPr>
              <a:t>Classifier = f(Pf, </a:t>
            </a:r>
            <a:r>
              <a:rPr lang="en-GB" altLang="en-US" sz="2600" b="1" dirty="0" err="1">
                <a:solidFill>
                  <a:srgbClr val="000099"/>
                </a:solidFill>
              </a:rPr>
              <a:t>Pff</a:t>
            </a:r>
            <a:r>
              <a:rPr lang="en-GB" altLang="en-US" sz="2600" b="1" dirty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1905000" y="28289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FFFF66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371600" y="22955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33CC33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371600" y="28289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33CC33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295400" y="33623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33CC33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905000" y="33623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33CC33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1905000" y="23717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438400" y="28289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2514600" y="3362325"/>
            <a:ext cx="4683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3100" b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3149600" y="4865688"/>
            <a:ext cx="431800" cy="31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 flipV="1">
            <a:off x="3368675" y="4648200"/>
            <a:ext cx="3175" cy="4349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1295400" y="5561013"/>
            <a:ext cx="304800" cy="1587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3617913" y="5561013"/>
            <a:ext cx="304800" cy="1587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>
            <a:off x="2465388" y="5561013"/>
            <a:ext cx="304800" cy="1587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23"/>
          <p:cNvSpPr>
            <a:spLocks noChangeShapeType="1"/>
          </p:cNvSpPr>
          <p:nvPr/>
        </p:nvSpPr>
        <p:spPr bwMode="auto">
          <a:xfrm flipV="1">
            <a:off x="2971800" y="3362325"/>
            <a:ext cx="3581400" cy="612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>
            <a:off x="2971799" y="2371725"/>
            <a:ext cx="3581401" cy="8350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3810000" y="2514600"/>
            <a:ext cx="1447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window</a:t>
            </a:r>
          </a:p>
        </p:txBody>
      </p:sp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33725"/>
            <a:ext cx="533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28925"/>
            <a:ext cx="9826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8" name="TextBox 48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5A1B3E4-C8C3-4258-9387-6B569AC35B6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867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B45F21C6-3CA4-47E9-937E-E945B8BD0EAE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n-US" altLang="en-US" sz="1000"/>
          </a:p>
        </p:txBody>
      </p:sp>
      <p:sp>
        <p:nvSpPr>
          <p:cNvPr id="2867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(1)</a:t>
            </a: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65313"/>
            <a:ext cx="59436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7AE3672-F9AA-4E6E-AB62-1EC898A66C7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969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06A2ECB5-3305-495D-9D39-2A933227B6A8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2970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(2)</a:t>
            </a:r>
          </a:p>
        </p:txBody>
      </p:sp>
      <p:sp>
        <p:nvSpPr>
          <p:cNvPr id="29702" name="Rectangle 11"/>
          <p:cNvSpPr txBox="1">
            <a:spLocks noChangeArrowheads="1"/>
          </p:cNvSpPr>
          <p:nvPr/>
        </p:nvSpPr>
        <p:spPr bwMode="auto">
          <a:xfrm>
            <a:off x="609600" y="2209800"/>
            <a:ext cx="83058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29" tIns="46698" rIns="90129" bIns="46698">
            <a:spAutoFit/>
          </a:bodyPr>
          <a:lstStyle>
            <a:lvl1pPr marL="430213" indent="-3238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  <a:tab pos="941070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FSP = f (PF/PFF);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 (Riitters et al. 2000):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     4 classes: </a:t>
            </a:r>
            <a:r>
              <a:rPr lang="en-GB" altLang="en-US" sz="2400" b="1" i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i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i="1">
                <a:solidFill>
                  <a:srgbClr val="B3B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Perforated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Pro: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intuitive, independent, 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flexible, </a:t>
            </a:r>
            <a:r>
              <a:rPr lang="en-GB" altLang="en-US" sz="2400" b="1" i="1" u="sng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GB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i="1" u="sng">
                <a:latin typeface="Arial" panose="020B0604020202020204" pitchFamily="34" charset="0"/>
                <a:cs typeface="Arial" panose="020B0604020202020204" pitchFamily="34" charset="0"/>
              </a:rPr>
              <a:t>perforated</a:t>
            </a:r>
          </a:p>
          <a:p>
            <a:pPr eaLnBrk="1" hangingPunct="1">
              <a:buFontTx/>
              <a:buNone/>
            </a:pPr>
            <a:endParaRPr lang="en-GB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confusion at pixel level → no reliable statistics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84BC55D-96E2-4AFB-B992-1864113DB568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072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7326C78E-36B7-4B85-946C-8E8233819574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US" altLang="en-US" sz="1000"/>
          </a:p>
        </p:txBody>
      </p:sp>
      <p:sp>
        <p:nvSpPr>
          <p:cNvPr id="3072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(2)</a:t>
            </a:r>
          </a:p>
        </p:txBody>
      </p:sp>
      <p:sp>
        <p:nvSpPr>
          <p:cNvPr id="30726" name="Text Box 2"/>
          <p:cNvSpPr txBox="1">
            <a:spLocks noChangeArrowheads="1"/>
          </p:cNvSpPr>
          <p:nvPr/>
        </p:nvSpPr>
        <p:spPr bwMode="auto">
          <a:xfrm>
            <a:off x="661988" y="5294313"/>
            <a:ext cx="22082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change!</a:t>
            </a:r>
          </a:p>
        </p:txBody>
      </p: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883025"/>
            <a:ext cx="2549525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2101850" y="4870450"/>
            <a:ext cx="776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2033588" y="4217988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30" name="Line 6"/>
          <p:cNvSpPr>
            <a:spLocks noChangeShapeType="1"/>
          </p:cNvSpPr>
          <p:nvPr/>
        </p:nvSpPr>
        <p:spPr bwMode="auto">
          <a:xfrm>
            <a:off x="2425700" y="4381500"/>
            <a:ext cx="455613" cy="1588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251075"/>
            <a:ext cx="2547937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Text Box 8"/>
          <p:cNvSpPr txBox="1">
            <a:spLocks noChangeArrowheads="1"/>
          </p:cNvSpPr>
          <p:nvPr/>
        </p:nvSpPr>
        <p:spPr bwMode="auto">
          <a:xfrm>
            <a:off x="2165350" y="3230563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30733" name="Rectangle 9"/>
          <p:cNvSpPr>
            <a:spLocks noChangeArrowheads="1"/>
          </p:cNvSpPr>
          <p:nvPr/>
        </p:nvSpPr>
        <p:spPr bwMode="auto">
          <a:xfrm>
            <a:off x="2033588" y="2578100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34" name="Line 10"/>
          <p:cNvSpPr>
            <a:spLocks noChangeShapeType="1"/>
          </p:cNvSpPr>
          <p:nvPr/>
        </p:nvSpPr>
        <p:spPr bwMode="auto">
          <a:xfrm>
            <a:off x="2425700" y="2738438"/>
            <a:ext cx="455613" cy="1587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93925"/>
            <a:ext cx="56515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36" name="TextBox 1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385B342-E3E0-40F2-8073-683E8CAD50C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174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41D6F5F-4181-472F-B728-480A392CB37B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US" altLang="en-US" sz="1000"/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(2)</a:t>
            </a:r>
          </a:p>
        </p:txBody>
      </p:sp>
      <p:sp>
        <p:nvSpPr>
          <p:cNvPr id="31750" name="Text Box 2"/>
          <p:cNvSpPr txBox="1">
            <a:spLocks noChangeArrowheads="1"/>
          </p:cNvSpPr>
          <p:nvPr/>
        </p:nvSpPr>
        <p:spPr bwMode="auto">
          <a:xfrm>
            <a:off x="661988" y="5294313"/>
            <a:ext cx="22082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change!</a:t>
            </a: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883025"/>
            <a:ext cx="2549525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Text Box 4"/>
          <p:cNvSpPr txBox="1">
            <a:spLocks noChangeArrowheads="1"/>
          </p:cNvSpPr>
          <p:nvPr/>
        </p:nvSpPr>
        <p:spPr bwMode="auto">
          <a:xfrm>
            <a:off x="2101850" y="4870450"/>
            <a:ext cx="776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31753" name="Rectangle 5"/>
          <p:cNvSpPr>
            <a:spLocks noChangeArrowheads="1"/>
          </p:cNvSpPr>
          <p:nvPr/>
        </p:nvSpPr>
        <p:spPr bwMode="auto">
          <a:xfrm>
            <a:off x="2033588" y="4217988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754" name="Line 6"/>
          <p:cNvSpPr>
            <a:spLocks noChangeShapeType="1"/>
          </p:cNvSpPr>
          <p:nvPr/>
        </p:nvSpPr>
        <p:spPr bwMode="auto">
          <a:xfrm>
            <a:off x="2425700" y="4381500"/>
            <a:ext cx="455613" cy="1588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251075"/>
            <a:ext cx="2547937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6" name="Text Box 8"/>
          <p:cNvSpPr txBox="1">
            <a:spLocks noChangeArrowheads="1"/>
          </p:cNvSpPr>
          <p:nvPr/>
        </p:nvSpPr>
        <p:spPr bwMode="auto">
          <a:xfrm>
            <a:off x="2165350" y="3230563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31757" name="Rectangle 9"/>
          <p:cNvSpPr>
            <a:spLocks noChangeArrowheads="1"/>
          </p:cNvSpPr>
          <p:nvPr/>
        </p:nvSpPr>
        <p:spPr bwMode="auto">
          <a:xfrm>
            <a:off x="2033588" y="2578100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758" name="Line 10"/>
          <p:cNvSpPr>
            <a:spLocks noChangeShapeType="1"/>
          </p:cNvSpPr>
          <p:nvPr/>
        </p:nvSpPr>
        <p:spPr bwMode="auto">
          <a:xfrm>
            <a:off x="2425700" y="2738438"/>
            <a:ext cx="455613" cy="1587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93925"/>
            <a:ext cx="56515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60" name="TextBox 1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2) Morphological pattern analysis …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4A89D7D-52A8-4F80-B94B-BE38E35BC11C}" type="slidenum">
              <a:rPr lang="en-US" altLang="en-US" smtClean="0">
                <a:solidFill>
                  <a:srgbClr val="004494"/>
                </a:solidFill>
              </a:rPr>
              <a:pPr/>
              <a:t>15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32772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5368696-DE5A-40FD-B4F8-7C11DD9F4479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</a:t>
            </a:r>
          </a:p>
        </p:txBody>
      </p:sp>
      <p:pic>
        <p:nvPicPr>
          <p:cNvPr id="327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2355850"/>
            <a:ext cx="28432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79925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35238"/>
            <a:ext cx="2001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94188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4272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67E9086-A57F-4785-A682-7A3594550F8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379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010B26D0-67B4-4742-A3AF-DD71F0E6ACE4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US" altLang="en-US" sz="1000"/>
          </a:p>
        </p:txBody>
      </p:sp>
      <p:sp>
        <p:nvSpPr>
          <p:cNvPr id="3379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1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314450" y="1828800"/>
            <a:ext cx="2190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81639" tIns="42452" rIns="81639" bIns="42452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en-US" sz="2200" b="1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 classes: PF/PFF 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094288" y="1838325"/>
            <a:ext cx="32115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1639" tIns="42452" rIns="81639" bIns="42452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en-US" sz="2200" b="1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 classes: morphological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4440238" y="2133600"/>
            <a:ext cx="40941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 Thematic definition of 4 classes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2. Morphological implementation </a:t>
            </a:r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>
            <a:off x="4376738" y="1838325"/>
            <a:ext cx="0" cy="456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Text Box 4"/>
          <p:cNvSpPr txBox="1">
            <a:spLocks noChangeArrowheads="1"/>
          </p:cNvSpPr>
          <p:nvPr/>
        </p:nvSpPr>
        <p:spPr bwMode="auto">
          <a:xfrm>
            <a:off x="4462463" y="2697163"/>
            <a:ext cx="46815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Analyzing a binary forest mask with morphological</a:t>
            </a:r>
            <a:b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filters to derive the forest spatial pattern classes: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>
                <a:solidFill>
                  <a:srgbClr val="0099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PATCH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en-US" altLang="en-US" sz="1600" b="1">
                <a:solidFill>
                  <a:srgbClr val="FDE23D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PERFORATED</a:t>
            </a:r>
          </a:p>
        </p:txBody>
      </p:sp>
      <p:pic>
        <p:nvPicPr>
          <p:cNvPr id="33804" name="Picture 5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46087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Box 12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1" y="2411214"/>
            <a:ext cx="3810196" cy="3873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6FC0100-36B0-467F-9BED-F48977495BA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481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165827F5-28A5-4977-94DB-64ECA2308679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US" altLang="en-US" sz="1000"/>
          </a:p>
        </p:txBody>
      </p:sp>
      <p:sp>
        <p:nvSpPr>
          <p:cNvPr id="3482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1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905000"/>
            <a:ext cx="751046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3" name="Text Box 3"/>
          <p:cNvSpPr txBox="1">
            <a:spLocks noChangeArrowheads="1"/>
          </p:cNvSpPr>
          <p:nvPr/>
        </p:nvSpPr>
        <p:spPr bwMode="auto">
          <a:xfrm>
            <a:off x="7913688" y="2593975"/>
            <a:ext cx="9493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PF/PFF</a:t>
            </a:r>
          </a:p>
        </p:txBody>
      </p:sp>
      <p:sp>
        <p:nvSpPr>
          <p:cNvPr id="34824" name="Text Box 4"/>
          <p:cNvSpPr txBox="1">
            <a:spLocks noChangeArrowheads="1"/>
          </p:cNvSpPr>
          <p:nvPr/>
        </p:nvSpPr>
        <p:spPr bwMode="auto">
          <a:xfrm>
            <a:off x="7913688" y="3978275"/>
            <a:ext cx="8223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</a:t>
            </a:r>
          </a:p>
        </p:txBody>
      </p:sp>
      <p:sp>
        <p:nvSpPr>
          <p:cNvPr id="34825" name="Text Box 5"/>
          <p:cNvSpPr txBox="1">
            <a:spLocks noChangeArrowheads="1"/>
          </p:cNvSpPr>
          <p:nvPr/>
        </p:nvSpPr>
        <p:spPr bwMode="auto">
          <a:xfrm>
            <a:off x="7913688" y="4630738"/>
            <a:ext cx="10382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Window</a:t>
            </a:r>
            <a:b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size/SE</a:t>
            </a:r>
          </a:p>
        </p:txBody>
      </p:sp>
      <p:sp>
        <p:nvSpPr>
          <p:cNvPr id="34826" name="Text Box 6"/>
          <p:cNvSpPr txBox="1">
            <a:spLocks noChangeArrowheads="1"/>
          </p:cNvSpPr>
          <p:nvPr/>
        </p:nvSpPr>
        <p:spPr bwMode="auto">
          <a:xfrm>
            <a:off x="863600" y="2143125"/>
            <a:ext cx="8604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</a:t>
            </a:r>
            <a:b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mask</a:t>
            </a:r>
          </a:p>
        </p:txBody>
      </p:sp>
      <p:sp>
        <p:nvSpPr>
          <p:cNvPr id="34827" name="Text Box 17"/>
          <p:cNvSpPr txBox="1">
            <a:spLocks noChangeArrowheads="1"/>
          </p:cNvSpPr>
          <p:nvPr/>
        </p:nvSpPr>
        <p:spPr bwMode="auto">
          <a:xfrm>
            <a:off x="249238" y="5943600"/>
            <a:ext cx="83613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Mapping spatial patterns with morphological image processing</a:t>
            </a: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al., Landscape Ecol. (2007) 22:171–177)</a:t>
            </a: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77180B1-FA4B-4FA5-A1BB-7EFA2DF6BE1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584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4C6853B9-DF35-4A54-95B8-3DB885EBFE72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US" altLang="en-US" sz="1000"/>
          </a:p>
        </p:txBody>
      </p:sp>
      <p:sp>
        <p:nvSpPr>
          <p:cNvPr id="3584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1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533400" y="2371725"/>
            <a:ext cx="833913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29" tIns="46698" rIns="90129" bIns="46698">
            <a:spAutoFit/>
          </a:bodyPr>
          <a:lstStyle>
            <a:lvl1pPr marL="306388" indent="-306388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3. FSP = f (morphology);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 2006):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4 classes:  </a:t>
            </a:r>
            <a:r>
              <a:rPr lang="en-GB" altLang="en-US" sz="2400" b="1" i="1">
                <a:solidFill>
                  <a:srgbClr val="0066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Core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3333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Patch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B3B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Perforated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precise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reliable statistics</a:t>
            </a: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Con:</a:t>
            </a:r>
            <a:r>
              <a:rPr lang="en-GB" altLang="en-US" sz="2400" b="1" i="1">
                <a:solidFill>
                  <a:srgbClr val="00CC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concept, not well known yet…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B0371C9-C4DB-478E-8C2D-EC842AE511A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686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48C4EB51-A835-42F3-BB95-DE9346814E99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US" altLang="en-US" sz="1000"/>
          </a:p>
        </p:txBody>
      </p:sp>
      <p:sp>
        <p:nvSpPr>
          <p:cNvPr id="3686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1</a:t>
            </a: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883025"/>
            <a:ext cx="2549525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2025650" y="4870450"/>
            <a:ext cx="776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36872" name="Rectangle 5"/>
          <p:cNvSpPr>
            <a:spLocks noChangeArrowheads="1"/>
          </p:cNvSpPr>
          <p:nvPr/>
        </p:nvSpPr>
        <p:spPr bwMode="auto">
          <a:xfrm>
            <a:off x="1957388" y="4217988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73" name="Line 6"/>
          <p:cNvSpPr>
            <a:spLocks noChangeShapeType="1"/>
          </p:cNvSpPr>
          <p:nvPr/>
        </p:nvSpPr>
        <p:spPr bwMode="auto">
          <a:xfrm>
            <a:off x="2349500" y="4381500"/>
            <a:ext cx="455613" cy="1588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251075"/>
            <a:ext cx="2547937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Text Box 8"/>
          <p:cNvSpPr txBox="1">
            <a:spLocks noChangeArrowheads="1"/>
          </p:cNvSpPr>
          <p:nvPr/>
        </p:nvSpPr>
        <p:spPr bwMode="auto">
          <a:xfrm>
            <a:off x="2089150" y="3230563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36876" name="Rectangle 9"/>
          <p:cNvSpPr>
            <a:spLocks noChangeArrowheads="1"/>
          </p:cNvSpPr>
          <p:nvPr/>
        </p:nvSpPr>
        <p:spPr bwMode="auto">
          <a:xfrm>
            <a:off x="1957388" y="2578100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77" name="Line 10"/>
          <p:cNvSpPr>
            <a:spLocks noChangeShapeType="1"/>
          </p:cNvSpPr>
          <p:nvPr/>
        </p:nvSpPr>
        <p:spPr bwMode="auto">
          <a:xfrm>
            <a:off x="2349500" y="2738438"/>
            <a:ext cx="455613" cy="1587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Text Box 11"/>
          <p:cNvSpPr txBox="1">
            <a:spLocks noChangeArrowheads="1"/>
          </p:cNvSpPr>
          <p:nvPr/>
        </p:nvSpPr>
        <p:spPr bwMode="auto">
          <a:xfrm>
            <a:off x="585788" y="5294313"/>
            <a:ext cx="22082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change!</a:t>
            </a:r>
          </a:p>
        </p:txBody>
      </p:sp>
      <p:pic>
        <p:nvPicPr>
          <p:cNvPr id="3687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193925"/>
            <a:ext cx="56515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325438" y="6054725"/>
            <a:ext cx="83613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Mapping spatial patterns with morphological image processing</a:t>
            </a: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al., Landscape Ecol. (2007) 22:171–177)</a:t>
            </a: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6881" name="TextBox 1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752600" y="2576513"/>
            <a:ext cx="73691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1992: MSc Meteorology:</a:t>
            </a:r>
            <a:r>
              <a:rPr lang="en-US" altLang="en-US" b="1" i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atmospheric Rad. </a:t>
            </a:r>
            <a:r>
              <a:rPr lang="en-US" altLang="en-US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Transfer</a:t>
            </a:r>
            <a:r>
              <a:rPr lang="en-US" altLang="en-US" b="1" dirty="0" smtClean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altLang="en-US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1997: PhD </a:t>
            </a:r>
            <a:r>
              <a:rPr lang="en-US" altLang="en-US" b="1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GeoSciences</a:t>
            </a:r>
            <a:r>
              <a:rPr lang="en-US" altLang="en-US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: RT-vegetation, BRDF, LAI, </a:t>
            </a:r>
            <a:r>
              <a:rPr lang="en-US" altLang="en-US" b="1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f</a:t>
            </a:r>
            <a:r>
              <a:rPr lang="en-US" altLang="en-US" b="1" baseline="-250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APAR</a:t>
            </a:r>
            <a:endParaRPr lang="en-US" altLang="en-US" b="1" baseline="-250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765300" y="2176463"/>
            <a:ext cx="55499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Education:</a:t>
            </a:r>
            <a:r>
              <a:rPr lang="en-US" altLang="en-US" sz="1600" b="1">
                <a:solidFill>
                  <a:schemeClr val="tx1"/>
                </a:solidFill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Free University Berlin, Germany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785938" y="1676400"/>
            <a:ext cx="5224462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Personal: </a:t>
            </a: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German</a:t>
            </a:r>
          </a:p>
        </p:txBody>
      </p:sp>
      <p:sp>
        <p:nvSpPr>
          <p:cNvPr id="17413" name="Text Box 15"/>
          <p:cNvSpPr txBox="1">
            <a:spLocks noChangeArrowheads="1"/>
          </p:cNvSpPr>
          <p:nvPr/>
        </p:nvSpPr>
        <p:spPr bwMode="auto">
          <a:xfrm>
            <a:off x="0" y="3443288"/>
            <a:ext cx="490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Developer and team member of </a:t>
            </a:r>
            <a:r>
              <a:rPr lang="en-US" altLang="en-US" b="1">
                <a:hlinkClick r:id="rId2"/>
              </a:rPr>
              <a:t>PCLinuxOS</a:t>
            </a:r>
            <a:endParaRPr lang="en-US" altLang="en-US" b="1"/>
          </a:p>
        </p:txBody>
      </p:sp>
      <p:pic>
        <p:nvPicPr>
          <p:cNvPr id="17414" name="Picture 19" descr="peter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676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8" name="Picture 2" descr="http://distro.ibiblio.org/pub/linux/distributions/pclinuxos/screenshots/KDE2012.02.png"/>
          <p:cNvPicPr>
            <a:picLocks noChangeAspect="1" noChangeArrowheads="1"/>
          </p:cNvPicPr>
          <p:nvPr/>
        </p:nvPicPr>
        <p:blipFill>
          <a:blip r:embed="rId4"/>
          <a:srcRect l="8115" r="7402" b="-1550"/>
          <a:stretch>
            <a:fillRect/>
          </a:stretch>
        </p:blipFill>
        <p:spPr bwMode="auto">
          <a:xfrm>
            <a:off x="481013" y="3865563"/>
            <a:ext cx="3481387" cy="230663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733800"/>
            <a:ext cx="4022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66E0A1F-0B1F-4D20-A257-62A49482023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1741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60E5F18-2FDA-481F-B67C-16FCDEC1698A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en-US" altLang="en-US" smtClean="0"/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20" name="Group 18"/>
          <p:cNvGrpSpPr>
            <a:grpSpLocks/>
          </p:cNvGrpSpPr>
          <p:nvPr/>
        </p:nvGrpSpPr>
        <p:grpSpPr bwMode="auto">
          <a:xfrm>
            <a:off x="103188" y="990600"/>
            <a:ext cx="4087812" cy="412750"/>
            <a:chOff x="103396" y="990600"/>
            <a:chExt cx="4087603" cy="412528"/>
          </a:xfrm>
        </p:grpSpPr>
        <p:sp>
          <p:nvSpPr>
            <p:cNvPr id="17421" name="Text Box 18"/>
            <p:cNvSpPr txBox="1">
              <a:spLocks noChangeArrowheads="1"/>
            </p:cNvSpPr>
            <p:nvPr/>
          </p:nvSpPr>
          <p:spPr bwMode="auto">
            <a:xfrm>
              <a:off x="103396" y="990600"/>
              <a:ext cx="4087603" cy="4125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GuidosToolbox Workshop</a:t>
              </a:r>
              <a:endParaRPr lang="en-GB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7422" name="Picture 4" descr="Guidos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990600"/>
              <a:ext cx="381000" cy="39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75EB43C-748E-4DAC-9CE1-DABC3A1E683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789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7066C15E-9BEA-44B7-B7EE-454E968E8BD7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US" altLang="en-US" sz="1000"/>
          </a:p>
        </p:txBody>
      </p:sp>
      <p:sp>
        <p:nvSpPr>
          <p:cNvPr id="3789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1</a:t>
            </a:r>
          </a:p>
        </p:txBody>
      </p:sp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883025"/>
            <a:ext cx="2549525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4"/>
          <p:cNvSpPr txBox="1">
            <a:spLocks noChangeArrowheads="1"/>
          </p:cNvSpPr>
          <p:nvPr/>
        </p:nvSpPr>
        <p:spPr bwMode="auto">
          <a:xfrm>
            <a:off x="2025650" y="4870450"/>
            <a:ext cx="776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37896" name="Rectangle 5"/>
          <p:cNvSpPr>
            <a:spLocks noChangeArrowheads="1"/>
          </p:cNvSpPr>
          <p:nvPr/>
        </p:nvSpPr>
        <p:spPr bwMode="auto">
          <a:xfrm>
            <a:off x="1957388" y="4217988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897" name="Line 6"/>
          <p:cNvSpPr>
            <a:spLocks noChangeShapeType="1"/>
          </p:cNvSpPr>
          <p:nvPr/>
        </p:nvSpPr>
        <p:spPr bwMode="auto">
          <a:xfrm>
            <a:off x="2349500" y="4381500"/>
            <a:ext cx="455613" cy="1588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8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251075"/>
            <a:ext cx="2547937" cy="1411288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9" name="Text Box 8"/>
          <p:cNvSpPr txBox="1">
            <a:spLocks noChangeArrowheads="1"/>
          </p:cNvSpPr>
          <p:nvPr/>
        </p:nvSpPr>
        <p:spPr bwMode="auto">
          <a:xfrm>
            <a:off x="2089150" y="3230563"/>
            <a:ext cx="77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37900" name="Rectangle 9"/>
          <p:cNvSpPr>
            <a:spLocks noChangeArrowheads="1"/>
          </p:cNvSpPr>
          <p:nvPr/>
        </p:nvSpPr>
        <p:spPr bwMode="auto">
          <a:xfrm>
            <a:off x="1957388" y="2578100"/>
            <a:ext cx="392112" cy="3270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901" name="Line 10"/>
          <p:cNvSpPr>
            <a:spLocks noChangeShapeType="1"/>
          </p:cNvSpPr>
          <p:nvPr/>
        </p:nvSpPr>
        <p:spPr bwMode="auto">
          <a:xfrm>
            <a:off x="2349500" y="2738438"/>
            <a:ext cx="455613" cy="1587"/>
          </a:xfrm>
          <a:prstGeom prst="line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Text Box 11"/>
          <p:cNvSpPr txBox="1">
            <a:spLocks noChangeArrowheads="1"/>
          </p:cNvSpPr>
          <p:nvPr/>
        </p:nvSpPr>
        <p:spPr bwMode="auto">
          <a:xfrm>
            <a:off x="585788" y="5294313"/>
            <a:ext cx="22082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change!</a:t>
            </a:r>
          </a:p>
        </p:txBody>
      </p:sp>
      <p:sp>
        <p:nvSpPr>
          <p:cNvPr id="37903" name="Text Box 17"/>
          <p:cNvSpPr txBox="1">
            <a:spLocks noChangeArrowheads="1"/>
          </p:cNvSpPr>
          <p:nvPr/>
        </p:nvSpPr>
        <p:spPr bwMode="auto">
          <a:xfrm>
            <a:off x="325438" y="6054725"/>
            <a:ext cx="83613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Mapping spatial patterns with morphological image processing</a:t>
            </a:r>
            <a:r>
              <a:rPr lang="en-US" altLang="en-US" sz="1200" b="1">
                <a:solidFill>
                  <a:srgbClr val="FF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al., Landscape Ecol. (2007) 22:171–177)</a:t>
            </a: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379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193925"/>
            <a:ext cx="56515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905" name="TextBox 1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7B3A803-6DD2-4DF5-A390-CAB48B7C070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891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FA4C458-D51F-4F02-ABC7-311FD07A5FF7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US" altLang="en-US" sz="1000"/>
          </a:p>
        </p:txBody>
      </p:sp>
      <p:sp>
        <p:nvSpPr>
          <p:cNvPr id="3891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2</a:t>
            </a:r>
          </a:p>
        </p:txBody>
      </p: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195263" y="2371725"/>
            <a:ext cx="872013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29" tIns="46698" rIns="90129" bIns="46698">
            <a:spAutoFit/>
          </a:bodyPr>
          <a:lstStyle>
            <a:lvl1pPr marL="306388" indent="-306388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4. FSP = f (morphology);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 2007):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9 classes: </a:t>
            </a:r>
            <a:b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400" b="1" i="1">
                <a:solidFill>
                  <a:srgbClr val="0066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Core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3333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Patch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B3B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Perf.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 (</a:t>
            </a:r>
            <a:r>
              <a:rPr lang="en-GB" altLang="en-US" sz="2400" b="1" i="1" u="sng">
                <a:solidFill>
                  <a:srgbClr val="00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Branches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 u="sng">
                <a:solidFill>
                  <a:srgbClr val="33CC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Shortcut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 u="sng">
                <a:solidFill>
                  <a:srgbClr val="FF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Corridor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more classes, </a:t>
            </a:r>
            <a:r>
              <a:rPr lang="en-GB" alt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 connectivity</a:t>
            </a: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Con:</a:t>
            </a:r>
            <a:r>
              <a:rPr lang="en-GB" altLang="en-US" sz="2400" b="1" i="1">
                <a:solidFill>
                  <a:srgbClr val="00CC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concept, not well known yet…</a:t>
            </a: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1D19C65-0F4A-4AC7-B76C-B6A06CF4B62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3993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C8AC57C6-FF25-4AE3-ACDF-803A857DB45F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US" altLang="en-US" sz="1000"/>
          </a:p>
        </p:txBody>
      </p:sp>
      <p:sp>
        <p:nvSpPr>
          <p:cNvPr id="3994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2</a:t>
            </a:r>
          </a:p>
        </p:txBody>
      </p:sp>
      <p:grpSp>
        <p:nvGrpSpPr>
          <p:cNvPr id="39942" name="Group 3"/>
          <p:cNvGrpSpPr>
            <a:grpSpLocks/>
          </p:cNvGrpSpPr>
          <p:nvPr/>
        </p:nvGrpSpPr>
        <p:grpSpPr bwMode="auto">
          <a:xfrm>
            <a:off x="1033463" y="2016125"/>
            <a:ext cx="1365250" cy="3787775"/>
            <a:chOff x="1088" y="1791"/>
            <a:chExt cx="948" cy="2630"/>
          </a:xfrm>
        </p:grpSpPr>
        <p:sp>
          <p:nvSpPr>
            <p:cNvPr id="39946" name="Rectangle 4"/>
            <p:cNvSpPr>
              <a:spLocks noChangeArrowheads="1"/>
            </p:cNvSpPr>
            <p:nvPr/>
          </p:nvSpPr>
          <p:spPr bwMode="auto">
            <a:xfrm>
              <a:off x="1364" y="4091"/>
              <a:ext cx="6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Corridor</a:t>
              </a:r>
            </a:p>
          </p:txBody>
        </p:sp>
        <p:sp>
          <p:nvSpPr>
            <p:cNvPr id="39947" name="Rectangle 5"/>
            <p:cNvSpPr>
              <a:spLocks noChangeArrowheads="1"/>
            </p:cNvSpPr>
            <p:nvPr/>
          </p:nvSpPr>
          <p:spPr bwMode="auto">
            <a:xfrm>
              <a:off x="1088" y="4091"/>
              <a:ext cx="276" cy="33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48" name="Rectangle 6"/>
            <p:cNvSpPr>
              <a:spLocks noChangeArrowheads="1"/>
            </p:cNvSpPr>
            <p:nvPr/>
          </p:nvSpPr>
          <p:spPr bwMode="auto">
            <a:xfrm>
              <a:off x="1364" y="3809"/>
              <a:ext cx="67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Corridor</a:t>
              </a:r>
            </a:p>
          </p:txBody>
        </p:sp>
        <p:sp>
          <p:nvSpPr>
            <p:cNvPr id="39949" name="Rectangle 7"/>
            <p:cNvSpPr>
              <a:spLocks noChangeArrowheads="1"/>
            </p:cNvSpPr>
            <p:nvPr/>
          </p:nvSpPr>
          <p:spPr bwMode="auto">
            <a:xfrm>
              <a:off x="1088" y="3809"/>
              <a:ext cx="276" cy="283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50" name="Rectangle 8"/>
            <p:cNvSpPr>
              <a:spLocks noChangeArrowheads="1"/>
            </p:cNvSpPr>
            <p:nvPr/>
          </p:nvSpPr>
          <p:spPr bwMode="auto">
            <a:xfrm>
              <a:off x="1364" y="3480"/>
              <a:ext cx="672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Shortcut</a:t>
              </a:r>
            </a:p>
          </p:txBody>
        </p:sp>
        <p:sp>
          <p:nvSpPr>
            <p:cNvPr id="39951" name="Rectangle 9"/>
            <p:cNvSpPr>
              <a:spLocks noChangeArrowheads="1"/>
            </p:cNvSpPr>
            <p:nvPr/>
          </p:nvSpPr>
          <p:spPr bwMode="auto">
            <a:xfrm>
              <a:off x="1088" y="3480"/>
              <a:ext cx="276" cy="32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52" name="Rectangle 10"/>
            <p:cNvSpPr>
              <a:spLocks noChangeArrowheads="1"/>
            </p:cNvSpPr>
            <p:nvPr/>
          </p:nvSpPr>
          <p:spPr bwMode="auto">
            <a:xfrm>
              <a:off x="1364" y="3199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Shortcut</a:t>
              </a:r>
            </a:p>
          </p:txBody>
        </p:sp>
        <p:sp>
          <p:nvSpPr>
            <p:cNvPr id="39953" name="Rectangle 11"/>
            <p:cNvSpPr>
              <a:spLocks noChangeArrowheads="1"/>
            </p:cNvSpPr>
            <p:nvPr/>
          </p:nvSpPr>
          <p:spPr bwMode="auto">
            <a:xfrm>
              <a:off x="1088" y="3199"/>
              <a:ext cx="276" cy="281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54" name="Rectangle 12"/>
            <p:cNvSpPr>
              <a:spLocks noChangeArrowheads="1"/>
            </p:cNvSpPr>
            <p:nvPr/>
          </p:nvSpPr>
          <p:spPr bwMode="auto">
            <a:xfrm>
              <a:off x="1364" y="2917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Edge</a:t>
              </a:r>
            </a:p>
          </p:txBody>
        </p:sp>
        <p:sp>
          <p:nvSpPr>
            <p:cNvPr id="39955" name="Rectangle 13"/>
            <p:cNvSpPr>
              <a:spLocks noChangeArrowheads="1"/>
            </p:cNvSpPr>
            <p:nvPr/>
          </p:nvSpPr>
          <p:spPr bwMode="auto">
            <a:xfrm>
              <a:off x="1088" y="2917"/>
              <a:ext cx="276" cy="281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56" name="Rectangle 14"/>
            <p:cNvSpPr>
              <a:spLocks noChangeArrowheads="1"/>
            </p:cNvSpPr>
            <p:nvPr/>
          </p:nvSpPr>
          <p:spPr bwMode="auto">
            <a:xfrm>
              <a:off x="1364" y="2636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Edge</a:t>
              </a:r>
            </a:p>
          </p:txBody>
        </p:sp>
        <p:sp>
          <p:nvSpPr>
            <p:cNvPr id="39957" name="Rectangle 15"/>
            <p:cNvSpPr>
              <a:spLocks noChangeArrowheads="1"/>
            </p:cNvSpPr>
            <p:nvPr/>
          </p:nvSpPr>
          <p:spPr bwMode="auto">
            <a:xfrm>
              <a:off x="1088" y="2636"/>
              <a:ext cx="276" cy="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58" name="Rectangle 16"/>
            <p:cNvSpPr>
              <a:spLocks noChangeArrowheads="1"/>
            </p:cNvSpPr>
            <p:nvPr/>
          </p:nvSpPr>
          <p:spPr bwMode="auto">
            <a:xfrm>
              <a:off x="1364" y="2354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Perforated</a:t>
              </a:r>
            </a:p>
          </p:txBody>
        </p:sp>
        <p:sp>
          <p:nvSpPr>
            <p:cNvPr id="39959" name="Rectangle 17"/>
            <p:cNvSpPr>
              <a:spLocks noChangeArrowheads="1"/>
            </p:cNvSpPr>
            <p:nvPr/>
          </p:nvSpPr>
          <p:spPr bwMode="auto">
            <a:xfrm>
              <a:off x="1088" y="2354"/>
              <a:ext cx="276" cy="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60" name="Rectangle 18"/>
            <p:cNvSpPr>
              <a:spLocks noChangeArrowheads="1"/>
            </p:cNvSpPr>
            <p:nvPr/>
          </p:nvSpPr>
          <p:spPr bwMode="auto">
            <a:xfrm>
              <a:off x="1364" y="2072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Patch</a:t>
              </a:r>
            </a:p>
          </p:txBody>
        </p:sp>
        <p:sp>
          <p:nvSpPr>
            <p:cNvPr id="39961" name="Rectangle 19"/>
            <p:cNvSpPr>
              <a:spLocks noChangeArrowheads="1"/>
            </p:cNvSpPr>
            <p:nvPr/>
          </p:nvSpPr>
          <p:spPr bwMode="auto">
            <a:xfrm>
              <a:off x="1088" y="2072"/>
              <a:ext cx="276" cy="28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62" name="Rectangle 20"/>
            <p:cNvSpPr>
              <a:spLocks noChangeArrowheads="1"/>
            </p:cNvSpPr>
            <p:nvPr/>
          </p:nvSpPr>
          <p:spPr bwMode="auto">
            <a:xfrm>
              <a:off x="1364" y="1791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Core</a:t>
              </a:r>
            </a:p>
          </p:txBody>
        </p:sp>
        <p:sp>
          <p:nvSpPr>
            <p:cNvPr id="39963" name="Rectangle 21"/>
            <p:cNvSpPr>
              <a:spLocks noChangeArrowheads="1"/>
            </p:cNvSpPr>
            <p:nvPr/>
          </p:nvSpPr>
          <p:spPr bwMode="auto">
            <a:xfrm>
              <a:off x="1088" y="1791"/>
              <a:ext cx="276" cy="281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964" name="Line 22"/>
            <p:cNvSpPr>
              <a:spLocks noChangeShapeType="1"/>
            </p:cNvSpPr>
            <p:nvPr/>
          </p:nvSpPr>
          <p:spPr bwMode="auto">
            <a:xfrm>
              <a:off x="1088" y="1791"/>
              <a:ext cx="94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Line 23"/>
            <p:cNvSpPr>
              <a:spLocks noChangeShapeType="1"/>
            </p:cNvSpPr>
            <p:nvPr/>
          </p:nvSpPr>
          <p:spPr bwMode="auto">
            <a:xfrm>
              <a:off x="1088" y="2072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Line 24"/>
            <p:cNvSpPr>
              <a:spLocks noChangeShapeType="1"/>
            </p:cNvSpPr>
            <p:nvPr/>
          </p:nvSpPr>
          <p:spPr bwMode="auto">
            <a:xfrm>
              <a:off x="1088" y="2354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Line 25"/>
            <p:cNvSpPr>
              <a:spLocks noChangeShapeType="1"/>
            </p:cNvSpPr>
            <p:nvPr/>
          </p:nvSpPr>
          <p:spPr bwMode="auto">
            <a:xfrm>
              <a:off x="1088" y="2636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Line 26"/>
            <p:cNvSpPr>
              <a:spLocks noChangeShapeType="1"/>
            </p:cNvSpPr>
            <p:nvPr/>
          </p:nvSpPr>
          <p:spPr bwMode="auto">
            <a:xfrm>
              <a:off x="1088" y="2917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Line 27"/>
            <p:cNvSpPr>
              <a:spLocks noChangeShapeType="1"/>
            </p:cNvSpPr>
            <p:nvPr/>
          </p:nvSpPr>
          <p:spPr bwMode="auto">
            <a:xfrm>
              <a:off x="1088" y="3199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Line 28"/>
            <p:cNvSpPr>
              <a:spLocks noChangeShapeType="1"/>
            </p:cNvSpPr>
            <p:nvPr/>
          </p:nvSpPr>
          <p:spPr bwMode="auto">
            <a:xfrm>
              <a:off x="1088" y="3480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Line 29"/>
            <p:cNvSpPr>
              <a:spLocks noChangeShapeType="1"/>
            </p:cNvSpPr>
            <p:nvPr/>
          </p:nvSpPr>
          <p:spPr bwMode="auto">
            <a:xfrm>
              <a:off x="1088" y="3809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Line 30"/>
            <p:cNvSpPr>
              <a:spLocks noChangeShapeType="1"/>
            </p:cNvSpPr>
            <p:nvPr/>
          </p:nvSpPr>
          <p:spPr bwMode="auto">
            <a:xfrm>
              <a:off x="1088" y="4091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Line 31"/>
            <p:cNvSpPr>
              <a:spLocks noChangeShapeType="1"/>
            </p:cNvSpPr>
            <p:nvPr/>
          </p:nvSpPr>
          <p:spPr bwMode="auto">
            <a:xfrm>
              <a:off x="1088" y="4421"/>
              <a:ext cx="94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Line 32"/>
            <p:cNvSpPr>
              <a:spLocks noChangeShapeType="1"/>
            </p:cNvSpPr>
            <p:nvPr/>
          </p:nvSpPr>
          <p:spPr bwMode="auto">
            <a:xfrm>
              <a:off x="1088" y="1791"/>
              <a:ext cx="1" cy="26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Line 33"/>
            <p:cNvSpPr>
              <a:spLocks noChangeShapeType="1"/>
            </p:cNvSpPr>
            <p:nvPr/>
          </p:nvSpPr>
          <p:spPr bwMode="auto">
            <a:xfrm>
              <a:off x="1364" y="1791"/>
              <a:ext cx="1" cy="26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Line 34"/>
            <p:cNvSpPr>
              <a:spLocks noChangeShapeType="1"/>
            </p:cNvSpPr>
            <p:nvPr/>
          </p:nvSpPr>
          <p:spPr bwMode="auto">
            <a:xfrm>
              <a:off x="2036" y="1791"/>
              <a:ext cx="1" cy="26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943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103438"/>
            <a:ext cx="56515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241425" y="5972175"/>
            <a:ext cx="6988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Mapping landscape corridors</a:t>
            </a:r>
            <a:r>
              <a:rPr lang="en-US" altLang="en-US" sz="1500" b="1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al., Ecological Indicators (2007) 7:481-488) </a:t>
            </a:r>
          </a:p>
        </p:txBody>
      </p:sp>
      <p:sp>
        <p:nvSpPr>
          <p:cNvPr id="39945" name="TextBox 39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CF42228-5E64-4B7E-9913-A55FCEF0C236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096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2610D6D7-D138-446F-815F-D6C8FF731EAF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US" altLang="en-US" sz="1000"/>
          </a:p>
        </p:txBody>
      </p:sp>
      <p:sp>
        <p:nvSpPr>
          <p:cNvPr id="4096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2</a:t>
            </a:r>
          </a:p>
        </p:txBody>
      </p:sp>
      <p:grpSp>
        <p:nvGrpSpPr>
          <p:cNvPr id="40966" name="Group 3"/>
          <p:cNvGrpSpPr>
            <a:grpSpLocks/>
          </p:cNvGrpSpPr>
          <p:nvPr/>
        </p:nvGrpSpPr>
        <p:grpSpPr bwMode="auto">
          <a:xfrm>
            <a:off x="1033463" y="2016125"/>
            <a:ext cx="1365250" cy="3787775"/>
            <a:chOff x="1088" y="1791"/>
            <a:chExt cx="948" cy="2630"/>
          </a:xfrm>
        </p:grpSpPr>
        <p:sp>
          <p:nvSpPr>
            <p:cNvPr id="40970" name="Rectangle 4"/>
            <p:cNvSpPr>
              <a:spLocks noChangeArrowheads="1"/>
            </p:cNvSpPr>
            <p:nvPr/>
          </p:nvSpPr>
          <p:spPr bwMode="auto">
            <a:xfrm>
              <a:off x="1364" y="4091"/>
              <a:ext cx="6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Corridor</a:t>
              </a:r>
            </a:p>
          </p:txBody>
        </p:sp>
        <p:sp>
          <p:nvSpPr>
            <p:cNvPr id="40971" name="Rectangle 5"/>
            <p:cNvSpPr>
              <a:spLocks noChangeArrowheads="1"/>
            </p:cNvSpPr>
            <p:nvPr/>
          </p:nvSpPr>
          <p:spPr bwMode="auto">
            <a:xfrm>
              <a:off x="1088" y="4091"/>
              <a:ext cx="276" cy="33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72" name="Rectangle 6"/>
            <p:cNvSpPr>
              <a:spLocks noChangeArrowheads="1"/>
            </p:cNvSpPr>
            <p:nvPr/>
          </p:nvSpPr>
          <p:spPr bwMode="auto">
            <a:xfrm>
              <a:off x="1364" y="3809"/>
              <a:ext cx="67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Corridor</a:t>
              </a:r>
            </a:p>
          </p:txBody>
        </p:sp>
        <p:sp>
          <p:nvSpPr>
            <p:cNvPr id="40973" name="Rectangle 7"/>
            <p:cNvSpPr>
              <a:spLocks noChangeArrowheads="1"/>
            </p:cNvSpPr>
            <p:nvPr/>
          </p:nvSpPr>
          <p:spPr bwMode="auto">
            <a:xfrm>
              <a:off x="1088" y="3809"/>
              <a:ext cx="276" cy="283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74" name="Rectangle 8"/>
            <p:cNvSpPr>
              <a:spLocks noChangeArrowheads="1"/>
            </p:cNvSpPr>
            <p:nvPr/>
          </p:nvSpPr>
          <p:spPr bwMode="auto">
            <a:xfrm>
              <a:off x="1364" y="3480"/>
              <a:ext cx="672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Shortcut</a:t>
              </a:r>
            </a:p>
          </p:txBody>
        </p:sp>
        <p:sp>
          <p:nvSpPr>
            <p:cNvPr id="40975" name="Rectangle 9"/>
            <p:cNvSpPr>
              <a:spLocks noChangeArrowheads="1"/>
            </p:cNvSpPr>
            <p:nvPr/>
          </p:nvSpPr>
          <p:spPr bwMode="auto">
            <a:xfrm>
              <a:off x="1088" y="3480"/>
              <a:ext cx="276" cy="32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76" name="Rectangle 10"/>
            <p:cNvSpPr>
              <a:spLocks noChangeArrowheads="1"/>
            </p:cNvSpPr>
            <p:nvPr/>
          </p:nvSpPr>
          <p:spPr bwMode="auto">
            <a:xfrm>
              <a:off x="1364" y="3199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Shortcut</a:t>
              </a:r>
            </a:p>
          </p:txBody>
        </p:sp>
        <p:sp>
          <p:nvSpPr>
            <p:cNvPr id="40977" name="Rectangle 11"/>
            <p:cNvSpPr>
              <a:spLocks noChangeArrowheads="1"/>
            </p:cNvSpPr>
            <p:nvPr/>
          </p:nvSpPr>
          <p:spPr bwMode="auto">
            <a:xfrm>
              <a:off x="1088" y="3199"/>
              <a:ext cx="276" cy="281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78" name="Rectangle 12"/>
            <p:cNvSpPr>
              <a:spLocks noChangeArrowheads="1"/>
            </p:cNvSpPr>
            <p:nvPr/>
          </p:nvSpPr>
          <p:spPr bwMode="auto">
            <a:xfrm>
              <a:off x="1364" y="2917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68000"/>
                </a:lnSpc>
                <a:spcBef>
                  <a:spcPts val="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 of Edge</a:t>
              </a:r>
            </a:p>
          </p:txBody>
        </p:sp>
        <p:sp>
          <p:nvSpPr>
            <p:cNvPr id="40979" name="Rectangle 13"/>
            <p:cNvSpPr>
              <a:spLocks noChangeArrowheads="1"/>
            </p:cNvSpPr>
            <p:nvPr/>
          </p:nvSpPr>
          <p:spPr bwMode="auto">
            <a:xfrm>
              <a:off x="1088" y="2917"/>
              <a:ext cx="276" cy="281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80" name="Rectangle 14"/>
            <p:cNvSpPr>
              <a:spLocks noChangeArrowheads="1"/>
            </p:cNvSpPr>
            <p:nvPr/>
          </p:nvSpPr>
          <p:spPr bwMode="auto">
            <a:xfrm>
              <a:off x="1364" y="2636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Edge</a:t>
              </a:r>
            </a:p>
          </p:txBody>
        </p:sp>
        <p:sp>
          <p:nvSpPr>
            <p:cNvPr id="40981" name="Rectangle 15"/>
            <p:cNvSpPr>
              <a:spLocks noChangeArrowheads="1"/>
            </p:cNvSpPr>
            <p:nvPr/>
          </p:nvSpPr>
          <p:spPr bwMode="auto">
            <a:xfrm>
              <a:off x="1088" y="2636"/>
              <a:ext cx="276" cy="2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82" name="Rectangle 16"/>
            <p:cNvSpPr>
              <a:spLocks noChangeArrowheads="1"/>
            </p:cNvSpPr>
            <p:nvPr/>
          </p:nvSpPr>
          <p:spPr bwMode="auto">
            <a:xfrm>
              <a:off x="1364" y="2354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Perforated</a:t>
              </a:r>
            </a:p>
          </p:txBody>
        </p:sp>
        <p:sp>
          <p:nvSpPr>
            <p:cNvPr id="40983" name="Rectangle 17"/>
            <p:cNvSpPr>
              <a:spLocks noChangeArrowheads="1"/>
            </p:cNvSpPr>
            <p:nvPr/>
          </p:nvSpPr>
          <p:spPr bwMode="auto">
            <a:xfrm>
              <a:off x="1088" y="2354"/>
              <a:ext cx="276" cy="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84" name="Rectangle 18"/>
            <p:cNvSpPr>
              <a:spLocks noChangeArrowheads="1"/>
            </p:cNvSpPr>
            <p:nvPr/>
          </p:nvSpPr>
          <p:spPr bwMode="auto">
            <a:xfrm>
              <a:off x="1364" y="2072"/>
              <a:ext cx="672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Patch</a:t>
              </a:r>
            </a:p>
          </p:txBody>
        </p:sp>
        <p:sp>
          <p:nvSpPr>
            <p:cNvPr id="40985" name="Rectangle 19"/>
            <p:cNvSpPr>
              <a:spLocks noChangeArrowheads="1"/>
            </p:cNvSpPr>
            <p:nvPr/>
          </p:nvSpPr>
          <p:spPr bwMode="auto">
            <a:xfrm>
              <a:off x="1088" y="2072"/>
              <a:ext cx="276" cy="28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86" name="Rectangle 20"/>
            <p:cNvSpPr>
              <a:spLocks noChangeArrowheads="1"/>
            </p:cNvSpPr>
            <p:nvPr/>
          </p:nvSpPr>
          <p:spPr bwMode="auto">
            <a:xfrm>
              <a:off x="1364" y="1791"/>
              <a:ext cx="67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3882" tIns="46698" rIns="53882" bIns="46698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40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1600" b="1">
                  <a:solidFill>
                    <a:srgbClr val="00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Core</a:t>
              </a:r>
            </a:p>
          </p:txBody>
        </p:sp>
        <p:sp>
          <p:nvSpPr>
            <p:cNvPr id="40987" name="Rectangle 21"/>
            <p:cNvSpPr>
              <a:spLocks noChangeArrowheads="1"/>
            </p:cNvSpPr>
            <p:nvPr/>
          </p:nvSpPr>
          <p:spPr bwMode="auto">
            <a:xfrm>
              <a:off x="1088" y="1791"/>
              <a:ext cx="276" cy="281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988" name="Line 22"/>
            <p:cNvSpPr>
              <a:spLocks noChangeShapeType="1"/>
            </p:cNvSpPr>
            <p:nvPr/>
          </p:nvSpPr>
          <p:spPr bwMode="auto">
            <a:xfrm>
              <a:off x="1088" y="1791"/>
              <a:ext cx="94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Line 23"/>
            <p:cNvSpPr>
              <a:spLocks noChangeShapeType="1"/>
            </p:cNvSpPr>
            <p:nvPr/>
          </p:nvSpPr>
          <p:spPr bwMode="auto">
            <a:xfrm>
              <a:off x="1088" y="2072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24"/>
            <p:cNvSpPr>
              <a:spLocks noChangeShapeType="1"/>
            </p:cNvSpPr>
            <p:nvPr/>
          </p:nvSpPr>
          <p:spPr bwMode="auto">
            <a:xfrm>
              <a:off x="1088" y="2354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Line 25"/>
            <p:cNvSpPr>
              <a:spLocks noChangeShapeType="1"/>
            </p:cNvSpPr>
            <p:nvPr/>
          </p:nvSpPr>
          <p:spPr bwMode="auto">
            <a:xfrm>
              <a:off x="1088" y="2636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Line 26"/>
            <p:cNvSpPr>
              <a:spLocks noChangeShapeType="1"/>
            </p:cNvSpPr>
            <p:nvPr/>
          </p:nvSpPr>
          <p:spPr bwMode="auto">
            <a:xfrm>
              <a:off x="1088" y="2917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27"/>
            <p:cNvSpPr>
              <a:spLocks noChangeShapeType="1"/>
            </p:cNvSpPr>
            <p:nvPr/>
          </p:nvSpPr>
          <p:spPr bwMode="auto">
            <a:xfrm>
              <a:off x="1088" y="3199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Line 28"/>
            <p:cNvSpPr>
              <a:spLocks noChangeShapeType="1"/>
            </p:cNvSpPr>
            <p:nvPr/>
          </p:nvSpPr>
          <p:spPr bwMode="auto">
            <a:xfrm>
              <a:off x="1088" y="3480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29"/>
            <p:cNvSpPr>
              <a:spLocks noChangeShapeType="1"/>
            </p:cNvSpPr>
            <p:nvPr/>
          </p:nvSpPr>
          <p:spPr bwMode="auto">
            <a:xfrm>
              <a:off x="1088" y="3809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30"/>
            <p:cNvSpPr>
              <a:spLocks noChangeShapeType="1"/>
            </p:cNvSpPr>
            <p:nvPr/>
          </p:nvSpPr>
          <p:spPr bwMode="auto">
            <a:xfrm>
              <a:off x="1088" y="4091"/>
              <a:ext cx="94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Line 31"/>
            <p:cNvSpPr>
              <a:spLocks noChangeShapeType="1"/>
            </p:cNvSpPr>
            <p:nvPr/>
          </p:nvSpPr>
          <p:spPr bwMode="auto">
            <a:xfrm>
              <a:off x="1088" y="4421"/>
              <a:ext cx="948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32"/>
            <p:cNvSpPr>
              <a:spLocks noChangeShapeType="1"/>
            </p:cNvSpPr>
            <p:nvPr/>
          </p:nvSpPr>
          <p:spPr bwMode="auto">
            <a:xfrm>
              <a:off x="1088" y="1791"/>
              <a:ext cx="1" cy="26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33"/>
            <p:cNvSpPr>
              <a:spLocks noChangeShapeType="1"/>
            </p:cNvSpPr>
            <p:nvPr/>
          </p:nvSpPr>
          <p:spPr bwMode="auto">
            <a:xfrm>
              <a:off x="1364" y="1791"/>
              <a:ext cx="1" cy="263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Line 34"/>
            <p:cNvSpPr>
              <a:spLocks noChangeShapeType="1"/>
            </p:cNvSpPr>
            <p:nvPr/>
          </p:nvSpPr>
          <p:spPr bwMode="auto">
            <a:xfrm>
              <a:off x="2036" y="1791"/>
              <a:ext cx="1" cy="263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1241425" y="5972175"/>
            <a:ext cx="6988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2"/>
              </a:rPr>
              <a:t>Mapping landscape corridors</a:t>
            </a:r>
            <a:r>
              <a: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al., Ecological Indicators (2007) 7:481-488) </a:t>
            </a:r>
          </a:p>
        </p:txBody>
      </p:sp>
      <p:pic>
        <p:nvPicPr>
          <p:cNvPr id="40968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103438"/>
            <a:ext cx="5648325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9" name="TextBox 39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404FCD3-061E-4DBD-B4FE-3F922222D06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198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EDDCBB9F-FCD4-4345-830E-BEB97E17F8D5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US" altLang="en-US" sz="1000"/>
          </a:p>
        </p:txBody>
      </p:sp>
      <p:sp>
        <p:nvSpPr>
          <p:cNvPr id="4198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3</a:t>
            </a:r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228600" y="2168525"/>
            <a:ext cx="87201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129" tIns="46698" rIns="90129" bIns="46698">
            <a:spAutoFit/>
          </a:bodyPr>
          <a:lstStyle>
            <a:lvl1pPr marL="306388" indent="-306388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306388" algn="l"/>
                <a:tab pos="720725" algn="l"/>
                <a:tab pos="1136650" algn="l"/>
                <a:tab pos="1550988" algn="l"/>
                <a:tab pos="1965325" algn="l"/>
                <a:tab pos="2379663" algn="l"/>
                <a:tab pos="2795588" algn="l"/>
                <a:tab pos="3209925" algn="l"/>
                <a:tab pos="3624263" algn="l"/>
                <a:tab pos="4038600" algn="l"/>
                <a:tab pos="4454525" algn="l"/>
                <a:tab pos="4868863" algn="l"/>
                <a:tab pos="5283200" algn="l"/>
                <a:tab pos="5697538" algn="l"/>
                <a:tab pos="6113463" algn="l"/>
                <a:tab pos="6527800" algn="l"/>
                <a:tab pos="6942138" algn="l"/>
                <a:tab pos="7356475" algn="l"/>
                <a:tab pos="7772400" algn="l"/>
                <a:tab pos="8186738" algn="l"/>
                <a:tab pos="860107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i="1">
                <a:solidFill>
                  <a:srgbClr val="9966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5. FSP = f (morphology);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(Vogt et al. 2008):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>
              <a:lnSpc>
                <a:spcPct val="87000"/>
              </a:lnSpc>
              <a:spcBef>
                <a:spcPts val="675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 base classes: </a:t>
            </a:r>
            <a:b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400" b="1" i="1">
                <a:solidFill>
                  <a:srgbClr val="0066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Core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99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Islet</a:t>
            </a:r>
            <a:r>
              <a:rPr lang="en-GB" altLang="en-US" sz="2400" b="1" i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altLang="en-US" sz="2400" b="1" i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Perforation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GB" altLang="en-US" sz="2400" b="1" i="1" u="sng">
                <a:solidFill>
                  <a:srgbClr val="FF99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Branch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 u="sng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Loop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en-GB" altLang="en-US" sz="2400" b="1" i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i="1" u="sng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Bridge</a:t>
            </a:r>
            <a:r>
              <a:rPr lang="en-GB" altLang="en-US" sz="2400" b="1" 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GB" altLang="en-US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altLang="en-US" sz="2400" b="1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436563" y="4267200"/>
            <a:ext cx="82502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 i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Improvement:</a:t>
            </a:r>
            <a:r>
              <a:rPr lang="en-US" altLang="en-US"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8/4-connectivity, geodesic distance,</a:t>
            </a:r>
            <a:br>
              <a:rPr lang="en-US" altLang="en-US"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new: internal/external, Perforation, Core-connectivity</a:t>
            </a: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9526209-A5BE-4022-A258-77FF9501EF7F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403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65EA3862-4932-42F9-9D76-2D4083407F0E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US" altLang="en-US" sz="1000"/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Background: MSPA 2     MSPA 3</a:t>
            </a:r>
          </a:p>
        </p:txBody>
      </p:sp>
      <p:sp>
        <p:nvSpPr>
          <p:cNvPr id="44038" name="Rectangle 1"/>
          <p:cNvSpPr>
            <a:spLocks noChangeArrowheads="1"/>
          </p:cNvSpPr>
          <p:nvPr/>
        </p:nvSpPr>
        <p:spPr bwMode="auto">
          <a:xfrm>
            <a:off x="5441950" y="1295400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en-US" sz="24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↔ 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039" name="Text Box 3"/>
          <p:cNvSpPr txBox="1">
            <a:spLocks noChangeArrowheads="1"/>
          </p:cNvSpPr>
          <p:nvPr/>
        </p:nvSpPr>
        <p:spPr bwMode="auto">
          <a:xfrm>
            <a:off x="65088" y="5262563"/>
            <a:ext cx="9078912" cy="100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000" b="1" i="1" dirty="0">
                <a:solidFill>
                  <a:srgbClr val="0000CC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Improvement:</a:t>
            </a:r>
            <a:r>
              <a:rPr lang="en-US" altLang="en-US" sz="20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8/4 FG-connectivity, geodesic distance,</a:t>
            </a:r>
            <a:br>
              <a:rPr lang="en-US" altLang="en-US" sz="20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0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new: internal/external, Perforation, Core-connectivity</a:t>
            </a:r>
          </a:p>
        </p:txBody>
      </p:sp>
      <p:pic>
        <p:nvPicPr>
          <p:cNvPr id="44040" name="Picture 6" descr="mspa23sub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981200"/>
            <a:ext cx="378777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7" descr="mspa23sub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3956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8" descr="legend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027238"/>
            <a:ext cx="15541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B90D31-8B33-4DC1-8066-EA61B0F9F30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505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8E5DBD9B-832E-41CF-8F34-39AC949FE4A1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US" altLang="en-US" sz="1000"/>
          </a:p>
        </p:txBody>
      </p:sp>
      <p:sp>
        <p:nvSpPr>
          <p:cNvPr id="4506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MSPA 3</a:t>
            </a:r>
          </a:p>
        </p:txBody>
      </p:sp>
      <p:pic>
        <p:nvPicPr>
          <p:cNvPr id="45062" name="Picture 4" descr="legend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828800"/>
            <a:ext cx="222726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4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219325"/>
            <a:ext cx="564991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0" y="6096000"/>
            <a:ext cx="8926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4"/>
              </a:rPr>
              <a:t>Morphological segmentation of binary patterns</a:t>
            </a:r>
            <a:r>
              <a: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altLang="en-US" sz="1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Soille</a:t>
            </a:r>
            <a:r>
              <a:rPr lang="en-US" altLang="en-US" sz="1500" b="1" dirty="0">
                <a:solidFill>
                  <a:srgbClr val="FF33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&amp; Vogt, Pattern Recognition Letters (2009) 30:456–459)</a:t>
            </a:r>
            <a:r>
              <a:rPr lang="en-US" altLang="en-US" sz="1500" b="1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5065" name="TextBox 8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78D2DAF-81C0-4709-9BB1-04C18C571267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608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E629BCD4-8441-4FE7-8783-DCE08DC88EFD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US" altLang="en-US" sz="1000"/>
          </a:p>
        </p:txBody>
      </p:sp>
      <p:sp>
        <p:nvSpPr>
          <p:cNvPr id="4608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Processing principle: 3 steps</a:t>
            </a: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114800"/>
            <a:ext cx="2384425" cy="1525588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438400"/>
            <a:ext cx="2395538" cy="1546225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436813"/>
            <a:ext cx="4572000" cy="3201987"/>
          </a:xfrm>
          <a:prstGeom prst="rect">
            <a:avLst/>
          </a:prstGeom>
          <a:noFill/>
          <a:ln w="360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33400" y="1905000"/>
            <a:ext cx="2438400" cy="3937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29" tIns="46698" rIns="90129" bIns="46698">
            <a:spAutoFit/>
          </a:bodyPr>
          <a:lstStyle>
            <a:lvl1pPr marL="309563" indent="-309563" defTabSz="414338"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90525" indent="-196850" defTabSz="414338"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585788" indent="-195263" defTabSz="414338"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782638" indent="-195263" defTabSz="414338"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977900" indent="-195263" defTabSz="414338"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4351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8923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3495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8067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309563" algn="l"/>
                <a:tab pos="723900" algn="l"/>
                <a:tab pos="1139825" algn="l"/>
                <a:tab pos="1554163" algn="l"/>
                <a:tab pos="1968500" algn="l"/>
                <a:tab pos="2382838" algn="l"/>
                <a:tab pos="2797175" algn="l"/>
                <a:tab pos="3213100" algn="l"/>
                <a:tab pos="3627438" algn="l"/>
                <a:tab pos="4041775" algn="l"/>
                <a:tab pos="4456113" algn="l"/>
                <a:tab pos="4872038" algn="l"/>
                <a:tab pos="5286375" algn="l"/>
                <a:tab pos="5700713" algn="l"/>
                <a:tab pos="6115050" algn="l"/>
                <a:tab pos="6530975" algn="l"/>
                <a:tab pos="6945313" algn="l"/>
                <a:tab pos="7359650" algn="l"/>
                <a:tab pos="7773988" algn="l"/>
                <a:tab pos="8189913" algn="l"/>
                <a:tab pos="8604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1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1. input</a:t>
            </a:r>
            <a:endParaRPr lang="en-GB" altLang="en-US" sz="24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4702175" y="1905000"/>
            <a:ext cx="4060825" cy="43815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29" tIns="46698" rIns="90129" bIns="46698">
            <a:spAutoFit/>
          </a:bodyPr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90525" indent="-1968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58578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78263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97790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4351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8923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3495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8067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2. foreground/background</a:t>
            </a:r>
            <a:endParaRPr lang="en-GB" altLang="en-US" sz="24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091" name="AutoShape 10"/>
          <p:cNvSpPr>
            <a:spLocks noChangeArrowheads="1"/>
          </p:cNvSpPr>
          <p:nvPr/>
        </p:nvSpPr>
        <p:spPr bwMode="auto">
          <a:xfrm>
            <a:off x="3352800" y="3886200"/>
            <a:ext cx="838200" cy="363538"/>
          </a:xfrm>
          <a:prstGeom prst="notchedRightArrow">
            <a:avLst>
              <a:gd name="adj1" fmla="val 50000"/>
              <a:gd name="adj2" fmla="val 36795"/>
            </a:avLst>
          </a:prstGeom>
          <a:solidFill>
            <a:srgbClr val="FFCC00"/>
          </a:solidFill>
          <a:ln w="2232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76200" y="5729288"/>
            <a:ext cx="42481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Any digital-data, species</a:t>
            </a:r>
            <a:b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distribution, dispersal, …</a:t>
            </a:r>
            <a:endParaRPr lang="en-US" altLang="en-US" sz="2400" b="1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093" name="Text Box 12"/>
          <p:cNvSpPr txBox="1">
            <a:spLocks noChangeArrowheads="1"/>
          </p:cNvSpPr>
          <p:nvPr/>
        </p:nvSpPr>
        <p:spPr bwMode="auto">
          <a:xfrm>
            <a:off x="4440238" y="5673725"/>
            <a:ext cx="46275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Binary mask: forest, habitat,</a:t>
            </a:r>
            <a:b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grassland, movement,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9760FFE-659F-47BA-9137-3569A5127A3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710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415257E9-77EC-4C39-83D9-91B600354C12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US" altLang="en-US" sz="1000"/>
          </a:p>
        </p:txBody>
      </p:sp>
      <p:sp>
        <p:nvSpPr>
          <p:cNvPr id="4710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Processing principle: 3 steps</a:t>
            </a:r>
          </a:p>
        </p:txBody>
      </p:sp>
      <p:pic>
        <p:nvPicPr>
          <p:cNvPr id="47110" name="Picture 29" descr="msp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514600"/>
            <a:ext cx="45942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18"/>
          <p:cNvSpPr>
            <a:spLocks noChangeArrowheads="1"/>
          </p:cNvSpPr>
          <p:nvPr/>
        </p:nvSpPr>
        <p:spPr bwMode="auto">
          <a:xfrm>
            <a:off x="5062538" y="3013075"/>
            <a:ext cx="228600" cy="230188"/>
          </a:xfrm>
          <a:prstGeom prst="rect">
            <a:avLst/>
          </a:prstGeo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12" name="Rectangle 19"/>
          <p:cNvSpPr>
            <a:spLocks noChangeArrowheads="1"/>
          </p:cNvSpPr>
          <p:nvPr/>
        </p:nvSpPr>
        <p:spPr bwMode="auto">
          <a:xfrm>
            <a:off x="5062538" y="3365500"/>
            <a:ext cx="2286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13" name="Text Box 20"/>
          <p:cNvSpPr txBox="1">
            <a:spLocks noChangeArrowheads="1"/>
          </p:cNvSpPr>
          <p:nvPr/>
        </p:nvSpPr>
        <p:spPr bwMode="auto">
          <a:xfrm>
            <a:off x="5367338" y="3300413"/>
            <a:ext cx="3090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Background: non-forest</a:t>
            </a:r>
          </a:p>
        </p:txBody>
      </p:sp>
      <p:sp>
        <p:nvSpPr>
          <p:cNvPr id="47114" name="Text Box 23"/>
          <p:cNvSpPr txBox="1">
            <a:spLocks noChangeArrowheads="1"/>
          </p:cNvSpPr>
          <p:nvPr/>
        </p:nvSpPr>
        <p:spPr bwMode="auto">
          <a:xfrm>
            <a:off x="5367338" y="2906713"/>
            <a:ext cx="2960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Foreground: forest</a:t>
            </a:r>
          </a:p>
        </p:txBody>
      </p:sp>
      <p:sp>
        <p:nvSpPr>
          <p:cNvPr id="47115" name="Text Box 25"/>
          <p:cNvSpPr txBox="1">
            <a:spLocks noChangeArrowheads="1"/>
          </p:cNvSpPr>
          <p:nvPr/>
        </p:nvSpPr>
        <p:spPr bwMode="auto">
          <a:xfrm>
            <a:off x="76200" y="1860550"/>
            <a:ext cx="6465888" cy="50165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29" tIns="46698" rIns="90129" bIns="46698">
            <a:spAutoFit/>
          </a:bodyPr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90525" indent="-1968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58578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78263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97790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4351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8923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3495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8067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1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0" b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3. spatial pattern (SP) / connectivity</a:t>
            </a:r>
          </a:p>
        </p:txBody>
      </p:sp>
      <p:sp>
        <p:nvSpPr>
          <p:cNvPr id="47116" name="Text Box 27"/>
          <p:cNvSpPr txBox="1">
            <a:spLocks noChangeArrowheads="1"/>
          </p:cNvSpPr>
          <p:nvPr/>
        </p:nvSpPr>
        <p:spPr bwMode="auto">
          <a:xfrm>
            <a:off x="6737350" y="1828800"/>
            <a:ext cx="13827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900" b="1" u="sng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INPUT: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A4259AB-B1AF-401C-9339-43E740CF1D7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813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CB89B719-80DF-4CE8-A97D-950919DCB35B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US" altLang="en-US" sz="1000"/>
          </a:p>
        </p:txBody>
      </p:sp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Processing principle: 3 steps</a:t>
            </a:r>
          </a:p>
        </p:txBody>
      </p:sp>
      <p:sp>
        <p:nvSpPr>
          <p:cNvPr id="48134" name="Text Box 25"/>
          <p:cNvSpPr txBox="1">
            <a:spLocks noChangeArrowheads="1"/>
          </p:cNvSpPr>
          <p:nvPr/>
        </p:nvSpPr>
        <p:spPr bwMode="auto">
          <a:xfrm>
            <a:off x="76200" y="1860550"/>
            <a:ext cx="6465888" cy="50165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29" tIns="46698" rIns="90129" bIns="46698">
            <a:spAutoFit/>
          </a:bodyPr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90525" indent="-1968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58578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782638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97790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4351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8923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3495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806700" indent="-1952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1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0" b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3. spatial pattern (SP) / connectivity</a:t>
            </a:r>
          </a:p>
        </p:txBody>
      </p:sp>
      <p:pic>
        <p:nvPicPr>
          <p:cNvPr id="48135" name="Picture 29" descr="msp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514600"/>
            <a:ext cx="45942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27"/>
          <p:cNvSpPr txBox="1">
            <a:spLocks noChangeArrowheads="1"/>
          </p:cNvSpPr>
          <p:nvPr/>
        </p:nvSpPr>
        <p:spPr bwMode="auto">
          <a:xfrm>
            <a:off x="6737350" y="1824038"/>
            <a:ext cx="17970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900" b="1" u="sng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OUTPUT:</a:t>
            </a:r>
          </a:p>
        </p:txBody>
      </p:sp>
      <p:grpSp>
        <p:nvGrpSpPr>
          <p:cNvPr id="48137" name="Group 13"/>
          <p:cNvGrpSpPr>
            <a:grpSpLocks/>
          </p:cNvGrpSpPr>
          <p:nvPr/>
        </p:nvGrpSpPr>
        <p:grpSpPr bwMode="auto">
          <a:xfrm>
            <a:off x="4930775" y="2362200"/>
            <a:ext cx="4456113" cy="4025900"/>
            <a:chOff x="4930775" y="2232025"/>
            <a:chExt cx="4279900" cy="4487863"/>
          </a:xfrm>
        </p:grpSpPr>
        <p:sp>
          <p:nvSpPr>
            <p:cNvPr id="48139" name="Rectangle 2"/>
            <p:cNvSpPr>
              <a:spLocks noChangeArrowheads="1"/>
            </p:cNvSpPr>
            <p:nvPr/>
          </p:nvSpPr>
          <p:spPr bwMode="auto">
            <a:xfrm>
              <a:off x="4930775" y="5735638"/>
              <a:ext cx="227013" cy="23018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0" name="Rectangle 3"/>
            <p:cNvSpPr>
              <a:spLocks noChangeArrowheads="1"/>
            </p:cNvSpPr>
            <p:nvPr/>
          </p:nvSpPr>
          <p:spPr bwMode="auto">
            <a:xfrm>
              <a:off x="4930775" y="5127625"/>
              <a:ext cx="227013" cy="228600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1" name="Rectangle 4"/>
            <p:cNvSpPr>
              <a:spLocks noChangeArrowheads="1"/>
            </p:cNvSpPr>
            <p:nvPr/>
          </p:nvSpPr>
          <p:spPr bwMode="auto">
            <a:xfrm>
              <a:off x="4930775" y="3756025"/>
              <a:ext cx="227013" cy="2270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2" name="Rectangle 5"/>
            <p:cNvSpPr>
              <a:spLocks noChangeArrowheads="1"/>
            </p:cNvSpPr>
            <p:nvPr/>
          </p:nvSpPr>
          <p:spPr bwMode="auto">
            <a:xfrm>
              <a:off x="4930775" y="4441825"/>
              <a:ext cx="227013" cy="22701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3" name="Rectangle 6"/>
            <p:cNvSpPr>
              <a:spLocks noChangeArrowheads="1"/>
            </p:cNvSpPr>
            <p:nvPr/>
          </p:nvSpPr>
          <p:spPr bwMode="auto">
            <a:xfrm>
              <a:off x="4932363" y="2382838"/>
              <a:ext cx="227012" cy="230187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4" name="Rectangle 7"/>
            <p:cNvSpPr>
              <a:spLocks noChangeArrowheads="1"/>
            </p:cNvSpPr>
            <p:nvPr/>
          </p:nvSpPr>
          <p:spPr bwMode="auto">
            <a:xfrm>
              <a:off x="4930775" y="3068638"/>
              <a:ext cx="227013" cy="228600"/>
            </a:xfrm>
            <a:prstGeom prst="rect">
              <a:avLst/>
            </a:prstGeom>
            <a:solidFill>
              <a:srgbClr val="9933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5" name="Text Box 8"/>
            <p:cNvSpPr txBox="1">
              <a:spLocks noChangeArrowheads="1"/>
            </p:cNvSpPr>
            <p:nvPr/>
          </p:nvSpPr>
          <p:spPr bwMode="auto">
            <a:xfrm>
              <a:off x="5159375" y="2232025"/>
              <a:ext cx="37782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CORE: interior area of forest patch excluding forest perimeter</a:t>
              </a:r>
            </a:p>
          </p:txBody>
        </p:sp>
        <p:sp>
          <p:nvSpPr>
            <p:cNvPr id="48146" name="Text Box 9"/>
            <p:cNvSpPr txBox="1">
              <a:spLocks noChangeArrowheads="1"/>
            </p:cNvSpPr>
            <p:nvPr/>
          </p:nvSpPr>
          <p:spPr bwMode="auto">
            <a:xfrm>
              <a:off x="5159375" y="2917825"/>
              <a:ext cx="2862263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ISLET: disjoint and too small to contain Core</a:t>
              </a:r>
            </a:p>
          </p:txBody>
        </p:sp>
        <p:sp>
          <p:nvSpPr>
            <p:cNvPr id="48147" name="Text Box 10"/>
            <p:cNvSpPr txBox="1">
              <a:spLocks noChangeArrowheads="1"/>
            </p:cNvSpPr>
            <p:nvPr/>
          </p:nvSpPr>
          <p:spPr bwMode="auto">
            <a:xfrm>
              <a:off x="5159375" y="3605213"/>
              <a:ext cx="3852863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LOOP: connected at more than one end to the </a:t>
              </a:r>
              <a:r>
                <a:rPr lang="en-US" altLang="en-US" b="1" u="sng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same Core</a:t>
              </a: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patch</a:t>
              </a: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8148" name="Text Box 11"/>
            <p:cNvSpPr txBox="1">
              <a:spLocks noChangeArrowheads="1"/>
            </p:cNvSpPr>
            <p:nvPr/>
          </p:nvSpPr>
          <p:spPr bwMode="auto">
            <a:xfrm>
              <a:off x="5159375" y="4321175"/>
              <a:ext cx="39846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BRIDGE: connected at more than one end to </a:t>
              </a:r>
              <a:r>
                <a:rPr lang="en-US" altLang="en-US" b="1" u="sng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different Core</a:t>
              </a: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patches</a:t>
              </a:r>
            </a:p>
          </p:txBody>
        </p:sp>
        <p:sp>
          <p:nvSpPr>
            <p:cNvPr id="48149" name="Text Box 12"/>
            <p:cNvSpPr txBox="1">
              <a:spLocks noChangeArrowheads="1"/>
            </p:cNvSpPr>
            <p:nvPr/>
          </p:nvSpPr>
          <p:spPr bwMode="auto">
            <a:xfrm>
              <a:off x="5170488" y="4975225"/>
              <a:ext cx="29940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PERFORATION: internal patch perimeter</a:t>
              </a: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5170488" y="6073775"/>
              <a:ext cx="40401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572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572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572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BRANCH: connected at one end to Edge, Perforation, Bridge, or Loop.</a:t>
              </a:r>
            </a:p>
          </p:txBody>
        </p:sp>
        <p:sp>
          <p:nvSpPr>
            <p:cNvPr id="48151" name="Rectangle 15"/>
            <p:cNvSpPr>
              <a:spLocks noChangeArrowheads="1"/>
            </p:cNvSpPr>
            <p:nvPr/>
          </p:nvSpPr>
          <p:spPr bwMode="auto">
            <a:xfrm>
              <a:off x="4930775" y="6194425"/>
              <a:ext cx="227013" cy="22701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48138" name="Text Box 13"/>
          <p:cNvSpPr txBox="1">
            <a:spLocks noChangeArrowheads="1"/>
          </p:cNvSpPr>
          <p:nvPr/>
        </p:nvSpPr>
        <p:spPr bwMode="auto">
          <a:xfrm>
            <a:off x="5183188" y="5410200"/>
            <a:ext cx="3808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EDGE: external patch perimeter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90488" y="1679575"/>
            <a:ext cx="9282112" cy="38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The workshop will address the following topics: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0099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1) Introduction and motivation for new ways of pattern analysis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2) MSPA: Morphological Spatial Pattern Analysis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3) GuidosToolbox: program features and processing options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4) Hands-On examples using a training data set: 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a) data preparation 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b) MSPA, connectivity, fragmentation, contortion, mosaic, …   </a:t>
            </a:r>
            <a:b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c) post-processing: exporting to GeoTiff, GoogleEarth </a:t>
            </a:r>
            <a:r>
              <a:rPr lang="en-US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overlays</a:t>
            </a: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3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A79F6C-0E67-4703-85C7-EF353732CF9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35E3E1E-5584-4A10-98B3-7F583775928F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altLang="en-US" smtClean="0"/>
          </a:p>
        </p:txBody>
      </p:sp>
      <p:sp>
        <p:nvSpPr>
          <p:cNvPr id="2048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486" name="Group 11"/>
          <p:cNvGrpSpPr>
            <a:grpSpLocks/>
          </p:cNvGrpSpPr>
          <p:nvPr/>
        </p:nvGrpSpPr>
        <p:grpSpPr bwMode="auto">
          <a:xfrm>
            <a:off x="103188" y="990600"/>
            <a:ext cx="4087812" cy="412750"/>
            <a:chOff x="103396" y="990600"/>
            <a:chExt cx="4087603" cy="412528"/>
          </a:xfrm>
        </p:grpSpPr>
        <p:sp>
          <p:nvSpPr>
            <p:cNvPr id="20487" name="Text Box 18"/>
            <p:cNvSpPr txBox="1">
              <a:spLocks noChangeArrowheads="1"/>
            </p:cNvSpPr>
            <p:nvPr/>
          </p:nvSpPr>
          <p:spPr bwMode="auto">
            <a:xfrm>
              <a:off x="103396" y="990600"/>
              <a:ext cx="4087603" cy="4125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GuidosToolbox Workshop</a:t>
              </a:r>
              <a:endParaRPr lang="en-GB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0488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990600"/>
              <a:ext cx="381000" cy="39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554038" y="5105400"/>
            <a:ext cx="8208962" cy="10349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CORINE: low spatial detail,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40+ land cover classes</a:t>
            </a:r>
          </a:p>
          <a:p>
            <a:pPr eaLnBrk="1">
              <a:lnSpc>
                <a:spcPct val="8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Landsat: high spatial detail, usually only 3 forest </a:t>
            </a: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types</a:t>
            </a:r>
          </a:p>
          <a:p>
            <a:pPr eaLnBrk="1">
              <a:lnSpc>
                <a:spcPct val="8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 mask: which land cover qualifies for forest?</a:t>
            </a: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E964B2F-A2E6-4A7F-A088-F1772A28C43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49156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D0FE5517-FAFE-42AD-B4E2-FB63D7BA3011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US" altLang="en-US" sz="1000"/>
          </a:p>
        </p:txBody>
      </p:sp>
      <p:sp>
        <p:nvSpPr>
          <p:cNvPr id="4915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= f(thematic and spatial detail)</a:t>
            </a: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2239963"/>
            <a:ext cx="5665787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60" name="Text Box 4"/>
          <p:cNvSpPr txBox="1">
            <a:spLocks noChangeArrowheads="1"/>
          </p:cNvSpPr>
          <p:nvPr/>
        </p:nvSpPr>
        <p:spPr bwMode="auto">
          <a:xfrm>
            <a:off x="152401" y="1868488"/>
            <a:ext cx="8355012" cy="38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1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15261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 </a:t>
            </a:r>
            <a:r>
              <a:rPr lang="en-GB" altLang="en-US" sz="2400" b="1" dirty="0" smtClean="0">
                <a:solidFill>
                  <a:srgbClr val="15261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mask:        CORINE </a:t>
            </a:r>
            <a:r>
              <a:rPr lang="en-GB" altLang="en-US" sz="2400" b="1" dirty="0">
                <a:solidFill>
                  <a:srgbClr val="15261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LC (100m</a:t>
            </a:r>
            <a:r>
              <a:rPr lang="en-GB" altLang="en-US" sz="2400" b="1" dirty="0" smtClean="0">
                <a:solidFill>
                  <a:srgbClr val="15261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      </a:t>
            </a:r>
            <a:r>
              <a:rPr lang="en-GB" altLang="en-US" sz="2400" b="1" dirty="0">
                <a:solidFill>
                  <a:srgbClr val="15261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Landsat  (25m)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1" y="2727337"/>
            <a:ext cx="2617788" cy="1692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= f()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spatial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detail,</a:t>
            </a:r>
            <a:r>
              <a:rPr lang="en-GB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altLang="en-US" sz="2400" b="1" dirty="0" smtClean="0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FG-definition,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Data scale,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Analysis scale</a:t>
            </a: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471E19B-4759-4C1B-B448-F363988EAC8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5120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52AE7918-5756-4522-9653-2439F7364697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US" altLang="en-US" sz="1000"/>
          </a:p>
        </p:txBody>
      </p:sp>
      <p:sp>
        <p:nvSpPr>
          <p:cNvPr id="5120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= f(Scale in raster grids)</a:t>
            </a:r>
          </a:p>
        </p:txBody>
      </p:sp>
      <p:sp>
        <p:nvSpPr>
          <p:cNvPr id="51206" name="Text Box 10"/>
          <p:cNvSpPr txBox="1">
            <a:spLocks noChangeArrowheads="1"/>
          </p:cNvSpPr>
          <p:nvPr/>
        </p:nvSpPr>
        <p:spPr bwMode="auto">
          <a:xfrm>
            <a:off x="-76199" y="2625725"/>
            <a:ext cx="3810000" cy="13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 Fixed analysis scale &amp;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 data scale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1    16 pixels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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25    400 m </a:t>
            </a:r>
            <a:r>
              <a:rPr lang="en-US" alt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resolution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07" name="Text Box 12"/>
          <p:cNvSpPr txBox="1">
            <a:spLocks noChangeArrowheads="1"/>
          </p:cNvSpPr>
          <p:nvPr/>
        </p:nvSpPr>
        <p:spPr bwMode="auto">
          <a:xfrm>
            <a:off x="261938" y="1833563"/>
            <a:ext cx="8686800" cy="77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scale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upscale pixel resolution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Analysis scale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vary MSPA edge width</a:t>
            </a:r>
            <a:endParaRPr lang="en-US" altLang="en-US" sz="2400" b="1" dirty="0">
              <a:solidFill>
                <a:schemeClr val="tx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08" name="Text Box 14"/>
          <p:cNvSpPr txBox="1">
            <a:spLocks noChangeArrowheads="1"/>
          </p:cNvSpPr>
          <p:nvPr/>
        </p:nvSpPr>
        <p:spPr bwMode="auto">
          <a:xfrm>
            <a:off x="-76199" y="4530725"/>
            <a:ext cx="3962400" cy="13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2. Fixed data scale &amp; 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en-US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 analysis scale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1    16 pixels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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25    400 m edge width</a:t>
            </a:r>
          </a:p>
        </p:txBody>
      </p:sp>
      <p:pic>
        <p:nvPicPr>
          <p:cNvPr id="51209" name="Picture 15" descr="scaleMSP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10049"/>
            <a:ext cx="2659062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7" descr="scaleDat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07956"/>
            <a:ext cx="2659062" cy="15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20"/>
          <p:cNvSpPr>
            <a:spLocks noChangeShapeType="1"/>
          </p:cNvSpPr>
          <p:nvPr/>
        </p:nvSpPr>
        <p:spPr bwMode="auto">
          <a:xfrm>
            <a:off x="533400" y="3429000"/>
            <a:ext cx="261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21"/>
          <p:cNvSpPr>
            <a:spLocks noChangeShapeType="1"/>
          </p:cNvSpPr>
          <p:nvPr/>
        </p:nvSpPr>
        <p:spPr bwMode="auto">
          <a:xfrm>
            <a:off x="685800" y="3733800"/>
            <a:ext cx="260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22"/>
          <p:cNvSpPr>
            <a:spLocks noChangeShapeType="1"/>
          </p:cNvSpPr>
          <p:nvPr/>
        </p:nvSpPr>
        <p:spPr bwMode="auto">
          <a:xfrm>
            <a:off x="533400" y="5334000"/>
            <a:ext cx="261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Line 23"/>
          <p:cNvSpPr>
            <a:spLocks noChangeShapeType="1"/>
          </p:cNvSpPr>
          <p:nvPr/>
        </p:nvSpPr>
        <p:spPr bwMode="auto">
          <a:xfrm>
            <a:off x="730250" y="5638800"/>
            <a:ext cx="260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8" descr="scaleDatast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16" y="2425145"/>
            <a:ext cx="2752584" cy="16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scaleDatastat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16" y="4284662"/>
            <a:ext cx="2752584" cy="160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11124" y="6026150"/>
            <a:ext cx="8956676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6"/>
              </a:rPr>
              <a:t>Impact of scale on morphological spatial pattern of forest </a:t>
            </a:r>
            <a:r>
              <a:rPr lang="en-US" altLang="en-US" sz="16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6"/>
              </a:rPr>
              <a:t>     </a:t>
            </a:r>
            <a:r>
              <a:rPr lang="en-US" altLang="en-US" sz="1600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600" b="1" dirty="0" err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Ostapowicz</a:t>
            </a:r>
            <a:r>
              <a:rPr lang="en-US" altLang="en-US" sz="1600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et al., Landscape Ecology)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Pattern analysis examples…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0CB2B4A-3BDF-45F6-A6E4-7AC4352C9F16}" type="slidenum">
              <a:rPr lang="en-US" altLang="en-US" smtClean="0">
                <a:solidFill>
                  <a:srgbClr val="004494"/>
                </a:solidFill>
              </a:rPr>
              <a:pPr/>
              <a:t>32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54276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B78BBE4-8F88-41A0-AE4A-B1F0FDF2D443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76200" y="914400"/>
            <a:ext cx="190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2005 - present</a:t>
            </a:r>
          </a:p>
        </p:txBody>
      </p:sp>
      <p:pic>
        <p:nvPicPr>
          <p:cNvPr id="542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1663"/>
            <a:ext cx="32496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519613"/>
            <a:ext cx="292258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73275"/>
            <a:ext cx="57912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BEAA726-4EB2-402B-A8F3-05A85FE0C6C3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5529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DC12787-F628-4A0F-B128-FDD70BC0A30D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en-US" altLang="en-US" sz="1000"/>
          </a:p>
        </p:txBody>
      </p:sp>
      <p:sp>
        <p:nvSpPr>
          <p:cNvPr id="5530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example: Forest reporting in Slovakia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3222625"/>
            <a:ext cx="2546350" cy="16335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222625"/>
            <a:ext cx="2613025" cy="16383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0" y="49847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4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 Histogram: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decrease of large/ increase in small forest units</a:t>
            </a: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3222625"/>
            <a:ext cx="2874962" cy="163512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0" y="5443538"/>
            <a:ext cx="90678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4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2. FSP-classes: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increase in edge, branch, and perforation.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0" y="583406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4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3. Map:</a:t>
            </a: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overall spatial arrangement and location of changes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152400" y="2009775"/>
            <a:ext cx="8763000" cy="43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4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2004:</a:t>
            </a:r>
            <a:r>
              <a:rPr lang="en-GB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‘average patch size’, total forest area: constant 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76200" y="2438400"/>
            <a:ext cx="8915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4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Suggestion: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(core-) forest histogram, FSP-classes, and map</a:t>
            </a:r>
          </a:p>
        </p:txBody>
      </p:sp>
      <p:sp>
        <p:nvSpPr>
          <p:cNvPr id="55310" name="TextBox 13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91137"/>
            <a:ext cx="13716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F997153-C79D-47C1-93B5-2E673FC5020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041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33E0F5B1-FD22-47B1-8801-094E9BA7CD01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lang="en-US" altLang="en-US" sz="1000"/>
          </a:p>
        </p:txBody>
      </p:sp>
      <p:sp>
        <p:nvSpPr>
          <p:cNvPr id="6042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Example: forest </a:t>
            </a:r>
            <a:r>
              <a:rPr lang="en-GB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compactness (morph. </a:t>
            </a: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r>
              <a:rPr lang="en-GB" alt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istance)</a:t>
            </a:r>
            <a:endParaRPr lang="en-GB" altLang="en-US" sz="2800" b="1" dirty="0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0423" name="Picture 6" descr="mdistlegend_100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2209800"/>
            <a:ext cx="1692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1905000"/>
            <a:ext cx="33940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4640263"/>
            <a:ext cx="27717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3016250" y="5192713"/>
            <a:ext cx="215900" cy="285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0427" name="Line 10"/>
          <p:cNvSpPr>
            <a:spLocks noChangeShapeType="1"/>
          </p:cNvSpPr>
          <p:nvPr/>
        </p:nvSpPr>
        <p:spPr bwMode="auto">
          <a:xfrm flipV="1">
            <a:off x="3232149" y="4564063"/>
            <a:ext cx="866775" cy="769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1"/>
          <p:cNvSpPr txBox="1">
            <a:spLocks noChangeArrowheads="1"/>
          </p:cNvSpPr>
          <p:nvPr/>
        </p:nvSpPr>
        <p:spPr bwMode="auto">
          <a:xfrm>
            <a:off x="7664450" y="1878013"/>
            <a:ext cx="11747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Depth [m]</a:t>
            </a:r>
          </a:p>
        </p:txBody>
      </p:sp>
      <p:sp>
        <p:nvSpPr>
          <p:cNvPr id="60431" name="TextBox 14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822960" y="5276088"/>
            <a:ext cx="1038331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10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/motorways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371601" y="4640263"/>
            <a:ext cx="761999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pic>
        <p:nvPicPr>
          <p:cNvPr id="17" name="Picture 7" descr="di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819401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988" y="1828800"/>
            <a:ext cx="3849687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Distance: 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Forest/</a:t>
            </a:r>
            <a:r>
              <a:rPr lang="en-US" altLang="en-US" sz="1600" b="1" dirty="0" err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Nonforest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boundary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-914400" y="51927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447801" y="5943600"/>
            <a:ext cx="1038225" cy="380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03388" y="5986056"/>
            <a:ext cx="2182812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 mask Austria</a:t>
            </a: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BD318D2-017E-4900-A393-5E25FCAEBD0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144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2A57C4EB-E197-42AC-9134-CA4460A4F819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US" altLang="en-US" sz="1000"/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example: rivers &amp; wetlands, Finland</a:t>
            </a:r>
          </a:p>
        </p:txBody>
      </p:sp>
      <p:sp>
        <p:nvSpPr>
          <p:cNvPr id="61446" name="Rectangle 13"/>
          <p:cNvSpPr>
            <a:spLocks noChangeArrowheads="1"/>
          </p:cNvSpPr>
          <p:nvPr/>
        </p:nvSpPr>
        <p:spPr bwMode="auto">
          <a:xfrm>
            <a:off x="979488" y="4991100"/>
            <a:ext cx="18716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1447" name="Picture 2" descr="E:\LPT\wet\wet_conn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3962400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4" descr="E:\LPT\wet\fi_clcsu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59013"/>
            <a:ext cx="1779588" cy="1779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Picture 5" descr="E:\LPT\wet\inputwet_sc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4518025"/>
            <a:ext cx="1806575" cy="180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0" name="Rectangle 16"/>
          <p:cNvSpPr>
            <a:spLocks noChangeArrowheads="1"/>
          </p:cNvSpPr>
          <p:nvPr/>
        </p:nvSpPr>
        <p:spPr bwMode="auto">
          <a:xfrm>
            <a:off x="7772400" y="4059238"/>
            <a:ext cx="385763" cy="334962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1" name="Rectangle 16"/>
          <p:cNvSpPr>
            <a:spLocks noChangeArrowheads="1"/>
          </p:cNvSpPr>
          <p:nvPr/>
        </p:nvSpPr>
        <p:spPr bwMode="auto">
          <a:xfrm>
            <a:off x="7772400" y="4386263"/>
            <a:ext cx="385763" cy="392112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2" name="Rectangle 3"/>
          <p:cNvSpPr>
            <a:spLocks noChangeArrowheads="1"/>
          </p:cNvSpPr>
          <p:nvPr/>
        </p:nvSpPr>
        <p:spPr bwMode="auto">
          <a:xfrm>
            <a:off x="8156575" y="3738563"/>
            <a:ext cx="93662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BrCorr</a:t>
            </a:r>
          </a:p>
        </p:txBody>
      </p:sp>
      <p:sp>
        <p:nvSpPr>
          <p:cNvPr id="61453" name="Rectangle 4"/>
          <p:cNvSpPr>
            <a:spLocks noChangeArrowheads="1"/>
          </p:cNvSpPr>
          <p:nvPr/>
        </p:nvSpPr>
        <p:spPr bwMode="auto">
          <a:xfrm>
            <a:off x="7812088" y="3738563"/>
            <a:ext cx="352425" cy="3238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4" name="Rectangle 5"/>
          <p:cNvSpPr>
            <a:spLocks noChangeArrowheads="1"/>
          </p:cNvSpPr>
          <p:nvPr/>
        </p:nvSpPr>
        <p:spPr bwMode="auto">
          <a:xfrm>
            <a:off x="8156575" y="3349625"/>
            <a:ext cx="936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Corridor</a:t>
            </a:r>
          </a:p>
        </p:txBody>
      </p:sp>
      <p:sp>
        <p:nvSpPr>
          <p:cNvPr id="61455" name="Rectangle 6"/>
          <p:cNvSpPr>
            <a:spLocks noChangeArrowheads="1"/>
          </p:cNvSpPr>
          <p:nvPr/>
        </p:nvSpPr>
        <p:spPr bwMode="auto">
          <a:xfrm>
            <a:off x="7772400" y="3406775"/>
            <a:ext cx="385763" cy="334963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6" name="Rectangle 11"/>
          <p:cNvSpPr>
            <a:spLocks noChangeArrowheads="1"/>
          </p:cNvSpPr>
          <p:nvPr/>
        </p:nvSpPr>
        <p:spPr bwMode="auto">
          <a:xfrm>
            <a:off x="8156575" y="3025775"/>
            <a:ext cx="936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Feeder</a:t>
            </a:r>
          </a:p>
        </p:txBody>
      </p:sp>
      <p:sp>
        <p:nvSpPr>
          <p:cNvPr id="61457" name="Rectangle 12"/>
          <p:cNvSpPr>
            <a:spLocks noChangeArrowheads="1"/>
          </p:cNvSpPr>
          <p:nvPr/>
        </p:nvSpPr>
        <p:spPr bwMode="auto">
          <a:xfrm>
            <a:off x="7772400" y="3046413"/>
            <a:ext cx="385763" cy="3365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8" name="Rectangle 15"/>
          <p:cNvSpPr>
            <a:spLocks noChangeArrowheads="1"/>
          </p:cNvSpPr>
          <p:nvPr/>
        </p:nvSpPr>
        <p:spPr bwMode="auto">
          <a:xfrm>
            <a:off x="8156575" y="2701925"/>
            <a:ext cx="9366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Island</a:t>
            </a:r>
          </a:p>
        </p:txBody>
      </p:sp>
      <p:sp>
        <p:nvSpPr>
          <p:cNvPr id="61459" name="Rectangle 16"/>
          <p:cNvSpPr>
            <a:spLocks noChangeArrowheads="1"/>
          </p:cNvSpPr>
          <p:nvPr/>
        </p:nvSpPr>
        <p:spPr bwMode="auto">
          <a:xfrm>
            <a:off x="7772400" y="2701925"/>
            <a:ext cx="385763" cy="334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60" name="Rectangle 17"/>
          <p:cNvSpPr>
            <a:spLocks noChangeArrowheads="1"/>
          </p:cNvSpPr>
          <p:nvPr/>
        </p:nvSpPr>
        <p:spPr bwMode="auto">
          <a:xfrm>
            <a:off x="8164513" y="2376488"/>
            <a:ext cx="9382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Wetland</a:t>
            </a:r>
          </a:p>
        </p:txBody>
      </p:sp>
      <p:sp>
        <p:nvSpPr>
          <p:cNvPr id="61461" name="Rectangle 18"/>
          <p:cNvSpPr>
            <a:spLocks noChangeArrowheads="1"/>
          </p:cNvSpPr>
          <p:nvPr/>
        </p:nvSpPr>
        <p:spPr bwMode="auto">
          <a:xfrm>
            <a:off x="7772400" y="2376488"/>
            <a:ext cx="385763" cy="334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62" name="Line 21"/>
          <p:cNvSpPr>
            <a:spLocks noChangeShapeType="1"/>
          </p:cNvSpPr>
          <p:nvPr/>
        </p:nvSpPr>
        <p:spPr bwMode="auto">
          <a:xfrm>
            <a:off x="7772400" y="2376488"/>
            <a:ext cx="1322388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3" name="Line 22"/>
          <p:cNvSpPr>
            <a:spLocks noChangeShapeType="1"/>
          </p:cNvSpPr>
          <p:nvPr/>
        </p:nvSpPr>
        <p:spPr bwMode="auto">
          <a:xfrm>
            <a:off x="7772400" y="2711450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4" name="Line 23"/>
          <p:cNvSpPr>
            <a:spLocks noChangeShapeType="1"/>
          </p:cNvSpPr>
          <p:nvPr/>
        </p:nvSpPr>
        <p:spPr bwMode="auto">
          <a:xfrm>
            <a:off x="7772400" y="3044825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5" name="Line 24"/>
          <p:cNvSpPr>
            <a:spLocks noChangeShapeType="1"/>
          </p:cNvSpPr>
          <p:nvPr/>
        </p:nvSpPr>
        <p:spPr bwMode="auto">
          <a:xfrm>
            <a:off x="7772400" y="3381375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6" name="Line 25"/>
          <p:cNvSpPr>
            <a:spLocks noChangeShapeType="1"/>
          </p:cNvSpPr>
          <p:nvPr/>
        </p:nvSpPr>
        <p:spPr bwMode="auto">
          <a:xfrm>
            <a:off x="7772400" y="3714750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7" name="Line 26"/>
          <p:cNvSpPr>
            <a:spLocks noChangeShapeType="1"/>
          </p:cNvSpPr>
          <p:nvPr/>
        </p:nvSpPr>
        <p:spPr bwMode="auto">
          <a:xfrm>
            <a:off x="7772400" y="4051300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8" name="Line 27"/>
          <p:cNvSpPr>
            <a:spLocks noChangeShapeType="1"/>
          </p:cNvSpPr>
          <p:nvPr/>
        </p:nvSpPr>
        <p:spPr bwMode="auto">
          <a:xfrm>
            <a:off x="7772400" y="4384675"/>
            <a:ext cx="13223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9" name="Line 28"/>
          <p:cNvSpPr>
            <a:spLocks noChangeShapeType="1"/>
          </p:cNvSpPr>
          <p:nvPr/>
        </p:nvSpPr>
        <p:spPr bwMode="auto">
          <a:xfrm>
            <a:off x="7772400" y="4776788"/>
            <a:ext cx="1322388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0" name="Line 30"/>
          <p:cNvSpPr>
            <a:spLocks noChangeShapeType="1"/>
          </p:cNvSpPr>
          <p:nvPr/>
        </p:nvSpPr>
        <p:spPr bwMode="auto">
          <a:xfrm>
            <a:off x="7821613" y="4775200"/>
            <a:ext cx="1322387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1" name="Line 31"/>
          <p:cNvSpPr>
            <a:spLocks noChangeShapeType="1"/>
          </p:cNvSpPr>
          <p:nvPr/>
        </p:nvSpPr>
        <p:spPr bwMode="auto">
          <a:xfrm>
            <a:off x="7772400" y="2376488"/>
            <a:ext cx="0" cy="24177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2" name="Line 33"/>
          <p:cNvSpPr>
            <a:spLocks noChangeShapeType="1"/>
          </p:cNvSpPr>
          <p:nvPr/>
        </p:nvSpPr>
        <p:spPr bwMode="auto">
          <a:xfrm>
            <a:off x="9094788" y="2376488"/>
            <a:ext cx="1587" cy="24177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3" name="Line 32"/>
          <p:cNvSpPr>
            <a:spLocks noChangeShapeType="1"/>
          </p:cNvSpPr>
          <p:nvPr/>
        </p:nvSpPr>
        <p:spPr bwMode="auto">
          <a:xfrm>
            <a:off x="8166100" y="2376488"/>
            <a:ext cx="0" cy="23844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4" name="Rectangle 7"/>
          <p:cNvSpPr>
            <a:spLocks noChangeArrowheads="1"/>
          </p:cNvSpPr>
          <p:nvPr/>
        </p:nvSpPr>
        <p:spPr bwMode="auto">
          <a:xfrm>
            <a:off x="8164513" y="4384675"/>
            <a:ext cx="9413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BrCreek</a:t>
            </a:r>
          </a:p>
        </p:txBody>
      </p:sp>
      <p:sp>
        <p:nvSpPr>
          <p:cNvPr id="61475" name="Rectangle 9"/>
          <p:cNvSpPr>
            <a:spLocks noChangeArrowheads="1"/>
          </p:cNvSpPr>
          <p:nvPr/>
        </p:nvSpPr>
        <p:spPr bwMode="auto">
          <a:xfrm>
            <a:off x="8164513" y="4051300"/>
            <a:ext cx="68897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8983" tIns="42452" rIns="48983" bIns="42452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657225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657225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4000"/>
              </a:lnSpc>
              <a:spcBef>
                <a:spcPts val="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Creek</a:t>
            </a:r>
          </a:p>
        </p:txBody>
      </p:sp>
      <p:sp>
        <p:nvSpPr>
          <p:cNvPr id="61476" name="TextBox 33"/>
          <p:cNvSpPr txBox="1">
            <a:spLocks noChangeArrowheads="1"/>
          </p:cNvSpPr>
          <p:nvPr/>
        </p:nvSpPr>
        <p:spPr bwMode="auto">
          <a:xfrm>
            <a:off x="522288" y="1914525"/>
            <a:ext cx="2235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 CORINE LC</a:t>
            </a:r>
          </a:p>
        </p:txBody>
      </p:sp>
      <p:sp>
        <p:nvSpPr>
          <p:cNvPr id="61477" name="TextBox 34"/>
          <p:cNvSpPr txBox="1">
            <a:spLocks noChangeArrowheads="1"/>
          </p:cNvSpPr>
          <p:nvPr/>
        </p:nvSpPr>
        <p:spPr bwMode="auto">
          <a:xfrm>
            <a:off x="457200" y="4194175"/>
            <a:ext cx="2525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2. Add river mask</a:t>
            </a:r>
          </a:p>
        </p:txBody>
      </p:sp>
      <p:sp>
        <p:nvSpPr>
          <p:cNvPr id="61478" name="TextBox 34"/>
          <p:cNvSpPr txBox="1">
            <a:spLocks noChangeArrowheads="1"/>
          </p:cNvSpPr>
          <p:nvPr/>
        </p:nvSpPr>
        <p:spPr bwMode="auto">
          <a:xfrm>
            <a:off x="3656013" y="5943600"/>
            <a:ext cx="50307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3. classification, amend legend</a:t>
            </a:r>
          </a:p>
        </p:txBody>
      </p:sp>
      <p:sp>
        <p:nvSpPr>
          <p:cNvPr id="61479" name="TextBox 38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CA0C539-7B78-4778-B64A-E4F1C89DE865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349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C65674A9-E006-4892-B9C2-B5F23E6ABCC1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US" altLang="en-US" sz="1000"/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 examples: </a:t>
            </a:r>
            <a:r>
              <a:rPr lang="en-GB" altLang="en-US" sz="2800" b="1" i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</a:t>
            </a: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pattern</a:t>
            </a: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8621713" y="2306638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pic>
        <p:nvPicPr>
          <p:cNvPr id="13" name="Picture 22" descr="subou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2290763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4429125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836988" y="2474913"/>
            <a:ext cx="271621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Manufacturing…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0" y="3998912"/>
            <a:ext cx="346233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Geometry, medical…</a:t>
            </a:r>
          </a:p>
        </p:txBody>
      </p:sp>
      <p:pic>
        <p:nvPicPr>
          <p:cNvPr id="17" name="Picture 26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92450"/>
            <a:ext cx="3200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3" descr="legend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416425"/>
            <a:ext cx="11160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s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222578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590800" y="1905000"/>
            <a:ext cx="2679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 decline…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CDEDFFA-EE0B-4D07-9198-24B6E7CD10E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451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A9814B07-2641-461D-A575-CC29F496217B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n-US" altLang="en-US" sz="1000"/>
          </a:p>
        </p:txBody>
      </p:sp>
      <p:sp>
        <p:nvSpPr>
          <p:cNvPr id="6451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7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64518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grpSp>
        <p:nvGrpSpPr>
          <p:cNvPr id="64519" name="Group 1"/>
          <p:cNvGrpSpPr>
            <a:grpSpLocks/>
          </p:cNvGrpSpPr>
          <p:nvPr/>
        </p:nvGrpSpPr>
        <p:grpSpPr bwMode="auto">
          <a:xfrm>
            <a:off x="4953000" y="990600"/>
            <a:ext cx="4191000" cy="520700"/>
            <a:chOff x="1371601" y="1460500"/>
            <a:chExt cx="4191000" cy="520700"/>
          </a:xfrm>
        </p:grpSpPr>
        <p:sp>
          <p:nvSpPr>
            <p:cNvPr id="64534" name="Text Box 18"/>
            <p:cNvSpPr txBox="1">
              <a:spLocks noChangeArrowheads="1"/>
            </p:cNvSpPr>
            <p:nvPr/>
          </p:nvSpPr>
          <p:spPr bwMode="auto">
            <a:xfrm>
              <a:off x="1371601" y="1460500"/>
              <a:ext cx="4191000" cy="520700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    MSPA: US-EPA</a:t>
              </a:r>
            </a:p>
          </p:txBody>
        </p:sp>
        <p:pic>
          <p:nvPicPr>
            <p:cNvPr id="64535" name="Picture 5" descr="EPA_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822" y="1485900"/>
              <a:ext cx="41934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1531938"/>
              <a:ext cx="8636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1524000"/>
            <a:ext cx="44418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 Box 4"/>
          <p:cNvSpPr txBox="1">
            <a:spLocks noChangeArrowheads="1"/>
          </p:cNvSpPr>
          <p:nvPr/>
        </p:nvSpPr>
        <p:spPr bwMode="auto">
          <a:xfrm>
            <a:off x="5384800" y="3962400"/>
            <a:ext cx="3628714" cy="2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Wickham et al. (2010): </a:t>
            </a:r>
            <a:r>
              <a:rPr lang="en-US" altLang="en-US" sz="15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US </a:t>
            </a:r>
            <a:r>
              <a:rPr lang="en-US" altLang="en-US" sz="1500" b="1" dirty="0">
                <a:solidFill>
                  <a:schemeClr val="accent2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GI Assessment</a:t>
            </a:r>
            <a:r>
              <a:rPr lang="en-US" altLang="en-US" sz="15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 </a:t>
            </a:r>
            <a:endParaRPr lang="en-US" altLang="en-US" sz="1500" b="1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45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01763"/>
            <a:ext cx="418147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Text Box 7"/>
          <p:cNvSpPr txBox="1">
            <a:spLocks noChangeArrowheads="1"/>
          </p:cNvSpPr>
          <p:nvPr/>
        </p:nvSpPr>
        <p:spPr bwMode="auto">
          <a:xfrm>
            <a:off x="76200" y="4248150"/>
            <a:ext cx="90122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Analyze maps for conservation, landscape planning, ecosystem services.</a:t>
            </a: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64524" name="Text Box 8"/>
          <p:cNvSpPr txBox="1">
            <a:spLocks noChangeArrowheads="1"/>
          </p:cNvSpPr>
          <p:nvPr/>
        </p:nvSpPr>
        <p:spPr bwMode="auto">
          <a:xfrm>
            <a:off x="0" y="4706938"/>
            <a:ext cx="6923088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Source:</a:t>
            </a: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 NLCD (30 m) </a:t>
            </a:r>
            <a:r>
              <a:rPr lang="en-US" altLang="en-US" b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Application fields:</a:t>
            </a: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- MSPA + GIS: maximize benefits, add value to interpretation</a:t>
            </a:r>
            <a:b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- evaluate urban growth, land trusts in guiding land purchase</a:t>
            </a:r>
          </a:p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- Data Envelopment Analysis (DEA): </a:t>
            </a:r>
            <a:b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evaluate efficiency of decision making units. Non-parametric distance function to rank parcels for conservation</a:t>
            </a:r>
          </a:p>
        </p:txBody>
      </p:sp>
      <p:sp>
        <p:nvSpPr>
          <p:cNvPr id="64525" name="Line 9"/>
          <p:cNvSpPr>
            <a:spLocks noChangeShapeType="1"/>
          </p:cNvSpPr>
          <p:nvPr/>
        </p:nvSpPr>
        <p:spPr bwMode="auto">
          <a:xfrm flipV="1">
            <a:off x="1355725" y="2797175"/>
            <a:ext cx="146050" cy="327025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26" name="Picture 11" descr="landsco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271713"/>
            <a:ext cx="1042987" cy="21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7" name="Text Box 12"/>
          <p:cNvSpPr txBox="1">
            <a:spLocks noChangeArrowheads="1"/>
          </p:cNvSpPr>
          <p:nvPr/>
        </p:nvSpPr>
        <p:spPr bwMode="auto">
          <a:xfrm>
            <a:off x="65088" y="3938588"/>
            <a:ext cx="425291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solidFill>
                  <a:schemeClr val="accent2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Conservation, habitat restoration/protection, water quality </a:t>
            </a:r>
          </a:p>
        </p:txBody>
      </p:sp>
      <p:sp>
        <p:nvSpPr>
          <p:cNvPr id="64528" name="Rectangle 13"/>
          <p:cNvSpPr>
            <a:spLocks noChangeArrowheads="1"/>
          </p:cNvSpPr>
          <p:nvPr/>
        </p:nvSpPr>
        <p:spPr bwMode="auto">
          <a:xfrm>
            <a:off x="39688" y="1374775"/>
            <a:ext cx="4271962" cy="2816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9" name="Rectangle 14"/>
          <p:cNvSpPr>
            <a:spLocks noChangeArrowheads="1"/>
          </p:cNvSpPr>
          <p:nvPr/>
        </p:nvSpPr>
        <p:spPr bwMode="auto">
          <a:xfrm>
            <a:off x="4440238" y="1524000"/>
            <a:ext cx="4572000" cy="2703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4530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0413"/>
            <a:ext cx="1508125" cy="17668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1" name="Text Box 16"/>
          <p:cNvSpPr txBox="1">
            <a:spLocks noChangeArrowheads="1"/>
          </p:cNvSpPr>
          <p:nvPr/>
        </p:nvSpPr>
        <p:spPr bwMode="auto">
          <a:xfrm>
            <a:off x="6705600" y="1524000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chemeClr val="accent2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Green Infrastructure</a:t>
            </a:r>
            <a:endParaRPr lang="en-US" altLang="en-US" sz="1500" b="1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4532" name="Text Box 17"/>
          <p:cNvSpPr txBox="1">
            <a:spLocks noChangeArrowheads="1"/>
          </p:cNvSpPr>
          <p:nvPr/>
        </p:nvSpPr>
        <p:spPr bwMode="auto">
          <a:xfrm>
            <a:off x="6781800" y="6096000"/>
            <a:ext cx="1881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chemeClr val="accent2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DEA: </a:t>
            </a:r>
            <a:r>
              <a:rPr lang="en-US" altLang="en-US" sz="1500" b="1">
                <a:solidFill>
                  <a:schemeClr val="accent2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NY watershed</a:t>
            </a:r>
          </a:p>
        </p:txBody>
      </p:sp>
      <p:sp>
        <p:nvSpPr>
          <p:cNvPr id="64533" name="TextBox 1"/>
          <p:cNvSpPr txBox="1">
            <a:spLocks noChangeArrowheads="1"/>
          </p:cNvSpPr>
          <p:nvPr/>
        </p:nvSpPr>
        <p:spPr bwMode="auto">
          <a:xfrm>
            <a:off x="533400" y="1016000"/>
            <a:ext cx="2297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US-EPA: </a:t>
            </a:r>
            <a:r>
              <a:rPr lang="en-US" altLang="en-US">
                <a:hlinkClick r:id="rId9"/>
              </a:rPr>
              <a:t>Enviroatlas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7F2B95E-E730-47CA-8556-16460CF5A75B}" type="datetime3">
              <a:rPr lang="en-US" altLang="en-US" smtClean="0">
                <a:solidFill>
                  <a:srgbClr val="004494"/>
                </a:solidFill>
                <a:latin typeface="Verdana" panose="020B0604030504040204" pitchFamily="34" charset="0"/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  <a:latin typeface="Verdana" panose="020B0604030504040204" pitchFamily="34" charset="0"/>
            </a:endParaRPr>
          </a:p>
        </p:txBody>
      </p:sp>
      <p:sp>
        <p:nvSpPr>
          <p:cNvPr id="6553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DB6E1900-E20C-4161-97D7-5225F53BABEC}" type="slidenum">
              <a:rPr lang="en-US" altLang="en-US" sz="1000">
                <a:solidFill>
                  <a:srgbClr val="004494"/>
                </a:solidFill>
                <a:latin typeface="Verdana" panose="020B0604030504040204" pitchFamily="34" charset="0"/>
              </a:rPr>
              <a:pPr algn="r" eaLnBrk="1" hangingPunct="1"/>
              <a:t>38</a:t>
            </a:fld>
            <a:endParaRPr lang="en-US" altLang="en-US" sz="1000">
              <a:solidFill>
                <a:srgbClr val="004494"/>
              </a:solidFill>
              <a:latin typeface="Verdana" panose="020B0604030504040204" pitchFamily="34" charset="0"/>
            </a:endParaRPr>
          </a:p>
        </p:txBody>
      </p:sp>
      <p:sp>
        <p:nvSpPr>
          <p:cNvPr id="6554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1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65542" name="Oval 2"/>
          <p:cNvSpPr>
            <a:spLocks noChangeArrowheads="1"/>
          </p:cNvSpPr>
          <p:nvPr/>
        </p:nvSpPr>
        <p:spPr bwMode="auto">
          <a:xfrm>
            <a:off x="7620000" y="4114800"/>
            <a:ext cx="1143000" cy="609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65543" name="Text Box 18"/>
          <p:cNvSpPr txBox="1">
            <a:spLocks noChangeArrowheads="1"/>
          </p:cNvSpPr>
          <p:nvPr/>
        </p:nvSpPr>
        <p:spPr bwMode="auto">
          <a:xfrm>
            <a:off x="4953000" y="990600"/>
            <a:ext cx="4191000" cy="515938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MSPA: US-FS</a:t>
            </a:r>
          </a:p>
        </p:txBody>
      </p:sp>
      <p:pic>
        <p:nvPicPr>
          <p:cNvPr id="65544" name="Picture 5" descr="USFS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00138"/>
            <a:ext cx="328613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3186113" y="3902075"/>
          <a:ext cx="5116512" cy="2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546" name="Rectangle 4"/>
          <p:cNvSpPr>
            <a:spLocks noChangeArrowheads="1"/>
          </p:cNvSpPr>
          <p:nvPr/>
        </p:nvSpPr>
        <p:spPr bwMode="auto">
          <a:xfrm>
            <a:off x="30163" y="5837238"/>
            <a:ext cx="89963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Forest/Grassland:</a:t>
            </a:r>
            <a:r>
              <a:rPr lang="en-US" altLang="en-US" sz="2200" b="1">
                <a:latin typeface="MS PGothic" panose="020B060007020508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f(edge width, State), data source: 2001 NLCD. </a:t>
            </a:r>
          </a:p>
        </p:txBody>
      </p:sp>
      <p:sp>
        <p:nvSpPr>
          <p:cNvPr id="65547" name="Line 6"/>
          <p:cNvSpPr>
            <a:spLocks noChangeShapeType="1"/>
          </p:cNvSpPr>
          <p:nvPr/>
        </p:nvSpPr>
        <p:spPr bwMode="auto">
          <a:xfrm>
            <a:off x="4891088" y="3894138"/>
            <a:ext cx="0" cy="2073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8" name="Line 7"/>
          <p:cNvSpPr>
            <a:spLocks noChangeShapeType="1"/>
          </p:cNvSpPr>
          <p:nvPr/>
        </p:nvSpPr>
        <p:spPr bwMode="auto">
          <a:xfrm>
            <a:off x="6002338" y="3894138"/>
            <a:ext cx="0" cy="2073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Line 8"/>
          <p:cNvSpPr>
            <a:spLocks noChangeShapeType="1"/>
          </p:cNvSpPr>
          <p:nvPr/>
        </p:nvSpPr>
        <p:spPr bwMode="auto">
          <a:xfrm>
            <a:off x="7112000" y="3894138"/>
            <a:ext cx="0" cy="2073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0" name="Text Box 9"/>
          <p:cNvSpPr txBox="1">
            <a:spLocks noChangeArrowheads="1"/>
          </p:cNvSpPr>
          <p:nvPr/>
        </p:nvSpPr>
        <p:spPr bwMode="auto">
          <a:xfrm>
            <a:off x="4041775" y="3851275"/>
            <a:ext cx="5222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30 m</a:t>
            </a:r>
          </a:p>
        </p:txBody>
      </p:sp>
      <p:sp>
        <p:nvSpPr>
          <p:cNvPr id="65551" name="Text Box 10"/>
          <p:cNvSpPr txBox="1">
            <a:spLocks noChangeArrowheads="1"/>
          </p:cNvSpPr>
          <p:nvPr/>
        </p:nvSpPr>
        <p:spPr bwMode="auto">
          <a:xfrm>
            <a:off x="5218113" y="3851275"/>
            <a:ext cx="5238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60 m</a:t>
            </a:r>
          </a:p>
        </p:txBody>
      </p:sp>
      <p:sp>
        <p:nvSpPr>
          <p:cNvPr id="65552" name="Text Box 11"/>
          <p:cNvSpPr txBox="1">
            <a:spLocks noChangeArrowheads="1"/>
          </p:cNvSpPr>
          <p:nvPr/>
        </p:nvSpPr>
        <p:spPr bwMode="auto">
          <a:xfrm>
            <a:off x="6264275" y="3851275"/>
            <a:ext cx="7175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120 m</a:t>
            </a:r>
          </a:p>
        </p:txBody>
      </p:sp>
      <p:sp>
        <p:nvSpPr>
          <p:cNvPr id="65553" name="Text Box 12"/>
          <p:cNvSpPr txBox="1">
            <a:spLocks noChangeArrowheads="1"/>
          </p:cNvSpPr>
          <p:nvPr/>
        </p:nvSpPr>
        <p:spPr bwMode="auto">
          <a:xfrm>
            <a:off x="7439025" y="3851275"/>
            <a:ext cx="7191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240 m</a:t>
            </a:r>
          </a:p>
        </p:txBody>
      </p:sp>
      <p:sp>
        <p:nvSpPr>
          <p:cNvPr id="65554" name="Text Box 13"/>
          <p:cNvSpPr txBox="1">
            <a:spLocks noChangeArrowheads="1"/>
          </p:cNvSpPr>
          <p:nvPr/>
        </p:nvSpPr>
        <p:spPr bwMode="auto">
          <a:xfrm>
            <a:off x="3852863" y="5754688"/>
            <a:ext cx="11112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AK    HI    PR</a:t>
            </a:r>
          </a:p>
        </p:txBody>
      </p:sp>
      <p:sp>
        <p:nvSpPr>
          <p:cNvPr id="65555" name="Text Box 14"/>
          <p:cNvSpPr txBox="1">
            <a:spLocks noChangeArrowheads="1"/>
          </p:cNvSpPr>
          <p:nvPr/>
        </p:nvSpPr>
        <p:spPr bwMode="auto">
          <a:xfrm>
            <a:off x="4964113" y="5746750"/>
            <a:ext cx="11096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AK    HI    PR</a:t>
            </a:r>
          </a:p>
        </p:txBody>
      </p:sp>
      <p:sp>
        <p:nvSpPr>
          <p:cNvPr id="65556" name="Text Box 15"/>
          <p:cNvSpPr txBox="1">
            <a:spLocks noChangeArrowheads="1"/>
          </p:cNvSpPr>
          <p:nvPr/>
        </p:nvSpPr>
        <p:spPr bwMode="auto">
          <a:xfrm>
            <a:off x="6073775" y="5746750"/>
            <a:ext cx="1109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AK    HI    PR</a:t>
            </a:r>
          </a:p>
        </p:txBody>
      </p:sp>
      <p:sp>
        <p:nvSpPr>
          <p:cNvPr id="65557" name="Text Box 16"/>
          <p:cNvSpPr txBox="1">
            <a:spLocks noChangeArrowheads="1"/>
          </p:cNvSpPr>
          <p:nvPr/>
        </p:nvSpPr>
        <p:spPr bwMode="auto">
          <a:xfrm>
            <a:off x="7183438" y="5746750"/>
            <a:ext cx="11112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73" rIns="0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AK    HI    PR</a:t>
            </a:r>
          </a:p>
        </p:txBody>
      </p:sp>
      <p:pic>
        <p:nvPicPr>
          <p:cNvPr id="6555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4700588"/>
            <a:ext cx="6651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24" descr="Screen shot 2009-09-09 a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798888"/>
            <a:ext cx="267970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0" name="Oval 2"/>
          <p:cNvSpPr>
            <a:spLocks noChangeArrowheads="1"/>
          </p:cNvSpPr>
          <p:nvPr/>
        </p:nvSpPr>
        <p:spPr bwMode="auto">
          <a:xfrm>
            <a:off x="7620000" y="3179763"/>
            <a:ext cx="1143000" cy="609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65561" name="Picture 18" descr="test3_8_1_1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24098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2" name="Rectangle 20"/>
          <p:cNvSpPr>
            <a:spLocks noChangeArrowheads="1"/>
          </p:cNvSpPr>
          <p:nvPr/>
        </p:nvSpPr>
        <p:spPr bwMode="auto">
          <a:xfrm>
            <a:off x="2482850" y="1544638"/>
            <a:ext cx="68580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accent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Disease spread:</a:t>
            </a:r>
            <a:r>
              <a:rPr lang="en-US" altLang="en-US" b="1">
                <a:ea typeface="Arial Unicode MS" panose="020B0604020202020204" pitchFamily="34" charset="-128"/>
                <a:cs typeface="Arial Unicode MS" panose="020B0604020202020204" pitchFamily="34" charset="-128"/>
              </a:rPr>
              <a:t> disease/alien species spread models simulate infection/spread scenarios. MSPA: detect narrow pathways to combat spread, evaluate costs and efficiency using simulation models &amp; including ancillary data sources  </a:t>
            </a:r>
          </a:p>
        </p:txBody>
      </p:sp>
      <p:pic>
        <p:nvPicPr>
          <p:cNvPr id="65563" name="Picture 21" descr="Emerald Ash Borer - David Cappaert, Michigan State University, Bugwood.or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679700"/>
            <a:ext cx="17272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4" name="Picture 22" descr="Annosum Root Disea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2679700"/>
            <a:ext cx="15684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Picture 23" descr="hemlock woolly adelg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79700"/>
            <a:ext cx="31369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6" name="TextBox 1"/>
          <p:cNvSpPr txBox="1">
            <a:spLocks noChangeArrowheads="1"/>
          </p:cNvSpPr>
          <p:nvPr/>
        </p:nvSpPr>
        <p:spPr bwMode="auto">
          <a:xfrm>
            <a:off x="2514600" y="990600"/>
            <a:ext cx="107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hlinkClick r:id="rId10"/>
              </a:rPr>
              <a:t>EFETAC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28600" y="1181100"/>
            <a:ext cx="8915400" cy="430213"/>
          </a:xfrm>
        </p:spPr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Automatic zooplankton recognition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ACF9BD-DEB2-41E0-B422-08C6D3CDC5EE}" type="slidenum">
              <a:rPr lang="en-US" altLang="en-US" smtClean="0">
                <a:solidFill>
                  <a:srgbClr val="004494"/>
                </a:solidFill>
              </a:rPr>
              <a:pPr/>
              <a:t>39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5780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F2EA12-FC37-4686-A1E5-E82524F160F9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5781" name="TextBox 4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2015</a:t>
            </a:r>
          </a:p>
        </p:txBody>
      </p:sp>
      <p:sp>
        <p:nvSpPr>
          <p:cNvPr id="7578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897063"/>
            <a:ext cx="5029200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Zooplankton: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+mn-lt"/>
              </a:rPr>
              <a:t>small animals (~0.2-2 mm)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+mn-lt"/>
              </a:rPr>
              <a:t>very limited swimming capabilities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+mn-lt"/>
              </a:rPr>
              <a:t>inhabiting all oceans and very important for the trophic chain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The LOKI (</a:t>
            </a:r>
            <a:r>
              <a:rPr lang="en-US" dirty="0" err="1">
                <a:latin typeface="+mn-lt"/>
              </a:rPr>
              <a:t>Lightframe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Onsight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Keyspecies</a:t>
            </a:r>
            <a:r>
              <a:rPr lang="en-US" dirty="0">
                <a:latin typeface="+mn-lt"/>
              </a:rPr>
              <a:t> Investigation) system images zooplankton in very fine spatial resolution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+mn-lt"/>
              </a:rPr>
              <a:t>MSPA analysis and other predictors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+mn-lt"/>
              </a:rPr>
              <a:t>apply machine learning approach to automatically identify plankton types 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dirty="0">
                <a:latin typeface="+mn-lt"/>
              </a:rPr>
              <a:t>Improved automatic identification</a:t>
            </a:r>
          </a:p>
        </p:txBody>
      </p:sp>
      <p:grpSp>
        <p:nvGrpSpPr>
          <p:cNvPr id="75784" name="Group 12"/>
          <p:cNvGrpSpPr>
            <a:grpSpLocks noChangeAspect="1"/>
          </p:cNvGrpSpPr>
          <p:nvPr/>
        </p:nvGrpSpPr>
        <p:grpSpPr bwMode="auto">
          <a:xfrm>
            <a:off x="5791200" y="1676400"/>
            <a:ext cx="2716213" cy="4029075"/>
            <a:chOff x="5064391" y="398477"/>
            <a:chExt cx="3879101" cy="5743709"/>
          </a:xfrm>
        </p:grpSpPr>
        <p:pic>
          <p:nvPicPr>
            <p:cNvPr id="75787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391" y="398477"/>
              <a:ext cx="3879101" cy="574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8" name="TextBox 14"/>
            <p:cNvSpPr txBox="1">
              <a:spLocks noChangeArrowheads="1"/>
            </p:cNvSpPr>
            <p:nvPr/>
          </p:nvSpPr>
          <p:spPr bwMode="auto">
            <a:xfrm>
              <a:off x="5173034" y="5751450"/>
              <a:ext cx="977788" cy="343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900">
                  <a:latin typeface="Palatino Linotype" panose="02040502050505030304" pitchFamily="18" charset="0"/>
                </a:rPr>
                <a:t>J. Barette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37150" y="5715000"/>
            <a:ext cx="38544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Deploying LOKI in the Arctic from the Amundsen icebreaker</a:t>
            </a:r>
          </a:p>
        </p:txBody>
      </p:sp>
      <p:pic>
        <p:nvPicPr>
          <p:cNvPr id="75786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5781675"/>
            <a:ext cx="1479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2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8819F9C-18FB-40EB-814F-3890B1BB8D1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B1B3EE8-BB11-4570-BB8D-0E6C517E5723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altLang="en-US" smtClean="0"/>
          </a:p>
        </p:txBody>
      </p:sp>
      <p:sp>
        <p:nvSpPr>
          <p:cNvPr id="2150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18"/>
          <p:cNvSpPr txBox="1">
            <a:spLocks noChangeArrowheads="1"/>
          </p:cNvSpPr>
          <p:nvPr/>
        </p:nvSpPr>
        <p:spPr bwMode="auto">
          <a:xfrm>
            <a:off x="1143000" y="2779713"/>
            <a:ext cx="6858000" cy="1563687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4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1) Pattern Analysis: </a:t>
            </a:r>
          </a:p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44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Introduction/Motivation </a:t>
            </a:r>
          </a:p>
        </p:txBody>
      </p:sp>
      <p:grpSp>
        <p:nvGrpSpPr>
          <p:cNvPr id="21510" name="Group 8"/>
          <p:cNvGrpSpPr>
            <a:grpSpLocks/>
          </p:cNvGrpSpPr>
          <p:nvPr/>
        </p:nvGrpSpPr>
        <p:grpSpPr bwMode="auto">
          <a:xfrm>
            <a:off x="103188" y="990600"/>
            <a:ext cx="4087812" cy="412750"/>
            <a:chOff x="103396" y="990600"/>
            <a:chExt cx="4087603" cy="412528"/>
          </a:xfrm>
        </p:grpSpPr>
        <p:sp>
          <p:nvSpPr>
            <p:cNvPr id="21511" name="Text Box 18"/>
            <p:cNvSpPr txBox="1">
              <a:spLocks noChangeArrowheads="1"/>
            </p:cNvSpPr>
            <p:nvPr/>
          </p:nvSpPr>
          <p:spPr bwMode="auto">
            <a:xfrm>
              <a:off x="103396" y="990600"/>
              <a:ext cx="4087603" cy="4125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GuidosToolbox Workshop</a:t>
              </a:r>
              <a:endParaRPr lang="en-GB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1512" name="Picture 4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00" y="990600"/>
              <a:ext cx="381000" cy="39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228600" y="1181100"/>
            <a:ext cx="8915400" cy="430213"/>
          </a:xfrm>
        </p:spPr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Automatic zooplankton recognition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38268E-F620-4487-9B76-5B61029F4C32}" type="slidenum">
              <a:rPr lang="en-US" altLang="en-US" smtClean="0">
                <a:solidFill>
                  <a:srgbClr val="004494"/>
                </a:solidFill>
              </a:rPr>
              <a:pPr/>
              <a:t>40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6804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299E0F5-9D84-46F6-869B-0FBF54247BE4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6805" name="TextBox 4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2015</a:t>
            </a:r>
          </a:p>
        </p:txBody>
      </p:sp>
      <p:sp>
        <p:nvSpPr>
          <p:cNvPr id="7680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7638" y="1751013"/>
            <a:ext cx="4419600" cy="1754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LOKI greyscale -&gt; binary image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MSPA to classify different body parts/textures of organisms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Species-specific </a:t>
            </a:r>
            <a:r>
              <a:rPr lang="en-US" dirty="0"/>
              <a:t>Bridge/Core ratios </a:t>
            </a:r>
            <a:r>
              <a:rPr lang="en-US" dirty="0">
                <a:latin typeface="+mn-lt"/>
              </a:rPr>
              <a:t>are used as predictor in “facial recognition” for zooplankton</a:t>
            </a:r>
          </a:p>
        </p:txBody>
      </p:sp>
      <p:pic>
        <p:nvPicPr>
          <p:cNvPr id="76808" name="Picture 17" descr="20130818 111513  331  000000 0068 0078_8_4_1_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1709738"/>
            <a:ext cx="161131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18" descr="20130818 111513  331  000000 0068 0078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16088"/>
            <a:ext cx="16002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20" descr="20130815 104929  709  000000 0180 0456_8_4_1_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3694113"/>
            <a:ext cx="2668587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21" descr="20130815 104929  709  000000 0180 0456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733800"/>
            <a:ext cx="16811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2" name="TextBox 22"/>
          <p:cNvSpPr txBox="1">
            <a:spLocks noChangeArrowheads="1"/>
          </p:cNvSpPr>
          <p:nvPr/>
        </p:nvSpPr>
        <p:spPr bwMode="auto">
          <a:xfrm>
            <a:off x="457200" y="5562600"/>
            <a:ext cx="112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/>
              <a:t>Jellyfish</a:t>
            </a:r>
          </a:p>
        </p:txBody>
      </p:sp>
      <p:pic>
        <p:nvPicPr>
          <p:cNvPr id="76813" name="Picture 23" descr="20130902 163812  549  000000 0366 0458_8_4_1_0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00400"/>
            <a:ext cx="24749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24" descr="20130815 104603  059  000000 0700 0308_8_4_1_0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4495800"/>
            <a:ext cx="8143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5" name="TextBox 25"/>
          <p:cNvSpPr txBox="1">
            <a:spLocks noChangeArrowheads="1"/>
          </p:cNvSpPr>
          <p:nvPr/>
        </p:nvSpPr>
        <p:spPr bwMode="auto">
          <a:xfrm>
            <a:off x="4495800" y="5300663"/>
            <a:ext cx="24098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500"/>
              <a:t>Nauplius larvae stage of copepod, very small (~0.2mm)</a:t>
            </a:r>
          </a:p>
        </p:txBody>
      </p:sp>
      <p:sp>
        <p:nvSpPr>
          <p:cNvPr id="76816" name="TextBox 26"/>
          <p:cNvSpPr txBox="1">
            <a:spLocks noChangeArrowheads="1"/>
          </p:cNvSpPr>
          <p:nvPr/>
        </p:nvSpPr>
        <p:spPr bwMode="auto">
          <a:xfrm>
            <a:off x="6818313" y="4945063"/>
            <a:ext cx="2236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500"/>
              <a:t>Adult stage of copepod, extremely important in the food chain since it has vast lipid reserves</a:t>
            </a:r>
          </a:p>
        </p:txBody>
      </p:sp>
      <p:pic>
        <p:nvPicPr>
          <p:cNvPr id="76817" name="Picture 27" descr="20130815 104603  059  000000 0700 0308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8350"/>
            <a:ext cx="585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28" descr="20130902 163812  549  000000 0366 0458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17573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9" name="TextBox 19"/>
          <p:cNvSpPr txBox="1">
            <a:spLocks noChangeArrowheads="1"/>
          </p:cNvSpPr>
          <p:nvPr/>
        </p:nvSpPr>
        <p:spPr bwMode="auto">
          <a:xfrm>
            <a:off x="5348288" y="2754313"/>
            <a:ext cx="2728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/>
              <a:t>Mysid (opossum) shrimp</a:t>
            </a:r>
          </a:p>
        </p:txBody>
      </p:sp>
      <p:sp>
        <p:nvSpPr>
          <p:cNvPr id="76820" name="Rectangle 2"/>
          <p:cNvSpPr>
            <a:spLocks noChangeArrowheads="1"/>
          </p:cNvSpPr>
          <p:nvPr/>
        </p:nvSpPr>
        <p:spPr bwMode="auto">
          <a:xfrm>
            <a:off x="4643438" y="3182938"/>
            <a:ext cx="4500562" cy="2903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76821" name="Rectangle 31"/>
          <p:cNvSpPr>
            <a:spLocks noChangeArrowheads="1"/>
          </p:cNvSpPr>
          <p:nvPr/>
        </p:nvSpPr>
        <p:spPr bwMode="auto">
          <a:xfrm>
            <a:off x="71438" y="3563938"/>
            <a:ext cx="4500562" cy="2684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76822" name="Rectangle 32"/>
          <p:cNvSpPr>
            <a:spLocks noChangeArrowheads="1"/>
          </p:cNvSpPr>
          <p:nvPr/>
        </p:nvSpPr>
        <p:spPr bwMode="auto">
          <a:xfrm>
            <a:off x="5100638" y="1676400"/>
            <a:ext cx="3509962" cy="1420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3813" y="6124575"/>
            <a:ext cx="28463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hlinkClick r:id="rId10"/>
              </a:rPr>
              <a:t>Moritz.Schmidt@takuvik.ulaval.ca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3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6ED6C0E-0C74-4AFC-9371-FEA8BDFBC65E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758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03E2E12-54B3-4006-9D23-34F29163C42B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n-US" altLang="en-US" sz="1000"/>
          </a:p>
        </p:txBody>
      </p:sp>
      <p:sp>
        <p:nvSpPr>
          <p:cNvPr id="6758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9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FFFF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67590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grpSp>
        <p:nvGrpSpPr>
          <p:cNvPr id="67591" name="Group 10"/>
          <p:cNvGrpSpPr>
            <a:grpSpLocks/>
          </p:cNvGrpSpPr>
          <p:nvPr/>
        </p:nvGrpSpPr>
        <p:grpSpPr bwMode="auto">
          <a:xfrm>
            <a:off x="1371600" y="1279525"/>
            <a:ext cx="6859588" cy="522288"/>
            <a:chOff x="997" y="68"/>
            <a:chExt cx="4763" cy="363"/>
          </a:xfrm>
        </p:grpSpPr>
        <p:sp>
          <p:nvSpPr>
            <p:cNvPr id="67600" name="Text Box 18"/>
            <p:cNvSpPr txBox="1">
              <a:spLocks noChangeArrowheads="1"/>
            </p:cNvSpPr>
            <p:nvPr/>
          </p:nvSpPr>
          <p:spPr bwMode="auto">
            <a:xfrm>
              <a:off x="997" y="68"/>
              <a:ext cx="4763" cy="360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    Pattern Maps &amp; Statistics</a:t>
              </a:r>
            </a:p>
          </p:txBody>
        </p:sp>
        <p:pic>
          <p:nvPicPr>
            <p:cNvPr id="67601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92" name="Text Box 2"/>
          <p:cNvSpPr txBox="1">
            <a:spLocks noChangeArrowheads="1"/>
          </p:cNvSpPr>
          <p:nvPr/>
        </p:nvSpPr>
        <p:spPr bwMode="auto">
          <a:xfrm>
            <a:off x="76200" y="1911818"/>
            <a:ext cx="1386946" cy="2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333399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MSPA maps</a:t>
            </a:r>
            <a:r>
              <a:rPr lang="en-US" altLang="en-US" sz="1600" b="1" dirty="0">
                <a:solidFill>
                  <a:srgbClr val="3333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sz="1600" b="1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7593" name="Picture 4" descr="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22501"/>
            <a:ext cx="3856037" cy="236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34359"/>
            <a:ext cx="2857500" cy="1109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7" name="Text Box 14"/>
          <p:cNvSpPr txBox="1">
            <a:spLocks noChangeArrowheads="1"/>
          </p:cNvSpPr>
          <p:nvPr/>
        </p:nvSpPr>
        <p:spPr bwMode="auto">
          <a:xfrm>
            <a:off x="1524000" y="1905000"/>
            <a:ext cx="14097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 err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6"/>
              </a:rPr>
              <a:t>GoogleEarth</a:t>
            </a:r>
            <a:endParaRPr lang="en-US" altLang="en-US" sz="1600" b="1" dirty="0">
              <a:solidFill>
                <a:srgbClr val="FF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7598" name="Text Box 15"/>
          <p:cNvSpPr txBox="1">
            <a:spLocks noChangeArrowheads="1"/>
          </p:cNvSpPr>
          <p:nvPr/>
        </p:nvSpPr>
        <p:spPr bwMode="auto">
          <a:xfrm>
            <a:off x="36513" y="5795312"/>
            <a:ext cx="3773487" cy="4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EU: 2000, 2006 (25 m</a:t>
            </a: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), USA</a:t>
            </a: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2001 (30 m)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Global: 2005, 2009 (300 m)</a:t>
            </a:r>
          </a:p>
        </p:txBody>
      </p:sp>
      <p:pic>
        <p:nvPicPr>
          <p:cNvPr id="6759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8175"/>
            <a:ext cx="301624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EFDAC_Patter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16" y="2286000"/>
            <a:ext cx="4891422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191000" y="1981200"/>
            <a:ext cx="3276600" cy="2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 smtClean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9"/>
              </a:rPr>
              <a:t>EFDAC</a:t>
            </a:r>
            <a:r>
              <a:rPr lang="en-US" altLang="en-US" sz="1600" b="1" dirty="0" smtClean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map viewer application</a:t>
            </a:r>
            <a:endParaRPr lang="en-US" altLang="en-US" sz="16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292" y="4390068"/>
            <a:ext cx="1342857" cy="1990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943600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1"/>
              </a:rPr>
              <a:t>Tree species atlas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07988" y="1612900"/>
            <a:ext cx="8583612" cy="862013"/>
          </a:xfrm>
        </p:spPr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3) From structural to functional pattern …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06E2A8-7574-4FD7-AAD2-878562DF8386}" type="slidenum">
              <a:rPr lang="en-US" altLang="en-US" smtClean="0">
                <a:solidFill>
                  <a:srgbClr val="004494"/>
                </a:solidFill>
              </a:rPr>
              <a:pPr/>
              <a:t>42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68612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271BCE-BBAB-4874-BC54-34416359FD84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  <p:pic>
        <p:nvPicPr>
          <p:cNvPr id="686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60588"/>
            <a:ext cx="2743200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2286000"/>
            <a:ext cx="22113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886200"/>
            <a:ext cx="42672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286000"/>
            <a:ext cx="226695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4CD9628-5FA7-497F-A89E-F78FCB17A054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6963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1458863B-99E1-4A7A-ABC4-1E282237E84D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n-US" altLang="en-US" sz="1000"/>
          </a:p>
        </p:txBody>
      </p:sp>
      <p:sp>
        <p:nvSpPr>
          <p:cNvPr id="6963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7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MSPA: </a:t>
            </a:r>
            <a:r>
              <a:rPr lang="en-GB" altLang="en-US" sz="2800" b="1" i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structura/functional</a:t>
            </a: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pattern</a:t>
            </a:r>
          </a:p>
        </p:txBody>
      </p:sp>
      <p:sp>
        <p:nvSpPr>
          <p:cNvPr id="69638" name="Text Box 11"/>
          <p:cNvSpPr txBox="1">
            <a:spLocks noChangeArrowheads="1"/>
          </p:cNvSpPr>
          <p:nvPr/>
        </p:nvSpPr>
        <p:spPr bwMode="auto">
          <a:xfrm>
            <a:off x="8621713" y="2306638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69639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pic>
        <p:nvPicPr>
          <p:cNvPr id="696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895850"/>
            <a:ext cx="189547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281238"/>
            <a:ext cx="22225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 Box 5"/>
          <p:cNvSpPr txBox="1">
            <a:spLocks noChangeArrowheads="1"/>
          </p:cNvSpPr>
          <p:nvPr/>
        </p:nvSpPr>
        <p:spPr bwMode="auto">
          <a:xfrm>
            <a:off x="358775" y="1955800"/>
            <a:ext cx="8424863" cy="3714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 pattern: map of forest, grass-, wetland, habitat, etc.</a:t>
            </a:r>
          </a:p>
        </p:txBody>
      </p:sp>
      <p:sp>
        <p:nvSpPr>
          <p:cNvPr id="69643" name="Text Box 6"/>
          <p:cNvSpPr txBox="1">
            <a:spLocks noChangeArrowheads="1"/>
          </p:cNvSpPr>
          <p:nvPr/>
        </p:nvSpPr>
        <p:spPr bwMode="auto">
          <a:xfrm>
            <a:off x="152400" y="4373563"/>
            <a:ext cx="8785225" cy="37465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Functional pattern: map of movement, dispersal, telemetry,  etc.</a:t>
            </a:r>
          </a:p>
        </p:txBody>
      </p:sp>
      <p:grpSp>
        <p:nvGrpSpPr>
          <p:cNvPr id="69644" name="Group 8"/>
          <p:cNvGrpSpPr>
            <a:grpSpLocks/>
          </p:cNvGrpSpPr>
          <p:nvPr/>
        </p:nvGrpSpPr>
        <p:grpSpPr bwMode="auto">
          <a:xfrm>
            <a:off x="3363913" y="2740025"/>
            <a:ext cx="914400" cy="914400"/>
            <a:chOff x="2676" y="1791"/>
            <a:chExt cx="635" cy="635"/>
          </a:xfrm>
        </p:grpSpPr>
        <p:sp>
          <p:nvSpPr>
            <p:cNvPr id="69678" name="Rectangle 9"/>
            <p:cNvSpPr>
              <a:spLocks noChangeAspect="1" noChangeArrowheads="1"/>
            </p:cNvSpPr>
            <p:nvPr/>
          </p:nvSpPr>
          <p:spPr bwMode="auto">
            <a:xfrm>
              <a:off x="2676" y="1791"/>
              <a:ext cx="635" cy="6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679" name="Rectangle 10"/>
            <p:cNvSpPr>
              <a:spLocks noChangeAspect="1" noChangeArrowheads="1"/>
            </p:cNvSpPr>
            <p:nvPr/>
          </p:nvSpPr>
          <p:spPr bwMode="auto">
            <a:xfrm>
              <a:off x="2722" y="1837"/>
              <a:ext cx="540" cy="54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9645" name="Rectangle 11"/>
          <p:cNvSpPr>
            <a:spLocks noChangeArrowheads="1"/>
          </p:cNvSpPr>
          <p:nvPr/>
        </p:nvSpPr>
        <p:spPr bwMode="auto">
          <a:xfrm>
            <a:off x="5780088" y="2805113"/>
            <a:ext cx="196850" cy="1952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9646" name="Group 12"/>
          <p:cNvGrpSpPr>
            <a:grpSpLocks/>
          </p:cNvGrpSpPr>
          <p:nvPr/>
        </p:nvGrpSpPr>
        <p:grpSpPr bwMode="auto">
          <a:xfrm>
            <a:off x="6694488" y="2740025"/>
            <a:ext cx="914400" cy="914400"/>
            <a:chOff x="2676" y="1791"/>
            <a:chExt cx="635" cy="635"/>
          </a:xfrm>
        </p:grpSpPr>
        <p:sp>
          <p:nvSpPr>
            <p:cNvPr id="69676" name="Rectangle 13"/>
            <p:cNvSpPr>
              <a:spLocks noChangeAspect="1" noChangeArrowheads="1"/>
            </p:cNvSpPr>
            <p:nvPr/>
          </p:nvSpPr>
          <p:spPr bwMode="auto">
            <a:xfrm>
              <a:off x="2676" y="1791"/>
              <a:ext cx="635" cy="63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677" name="Rectangle 14"/>
            <p:cNvSpPr>
              <a:spLocks noChangeAspect="1" noChangeArrowheads="1"/>
            </p:cNvSpPr>
            <p:nvPr/>
          </p:nvSpPr>
          <p:spPr bwMode="auto">
            <a:xfrm>
              <a:off x="2722" y="1837"/>
              <a:ext cx="540" cy="54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4865688" y="2805113"/>
            <a:ext cx="196850" cy="1952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4278313" y="3459163"/>
            <a:ext cx="2416175" cy="635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4894263" y="3197225"/>
            <a:ext cx="101758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connected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4846638" y="2479675"/>
            <a:ext cx="1330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not connected</a:t>
            </a:r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>
            <a:off x="4408488" y="332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>
            <a:off x="5910263" y="332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3" name="Text Box 21"/>
          <p:cNvSpPr txBox="1">
            <a:spLocks noChangeArrowheads="1"/>
          </p:cNvSpPr>
          <p:nvPr/>
        </p:nvSpPr>
        <p:spPr bwMode="auto">
          <a:xfrm>
            <a:off x="3616325" y="2973388"/>
            <a:ext cx="4000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6948488" y="3000375"/>
            <a:ext cx="381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>
            <a:off x="6172200" y="26082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6" name="Line 24"/>
          <p:cNvSpPr>
            <a:spLocks noChangeShapeType="1"/>
          </p:cNvSpPr>
          <p:nvPr/>
        </p:nvSpPr>
        <p:spPr bwMode="auto">
          <a:xfrm>
            <a:off x="4408488" y="26082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4586288" y="3700463"/>
            <a:ext cx="2489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 map</a:t>
            </a:r>
          </a:p>
        </p:txBody>
      </p:sp>
      <p:sp>
        <p:nvSpPr>
          <p:cNvPr id="69658" name="Text Box 26"/>
          <p:cNvSpPr txBox="1">
            <a:spLocks noChangeArrowheads="1"/>
          </p:cNvSpPr>
          <p:nvPr/>
        </p:nvSpPr>
        <p:spPr bwMode="auto">
          <a:xfrm>
            <a:off x="4148138" y="5961063"/>
            <a:ext cx="2555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Functional map</a:t>
            </a:r>
          </a:p>
        </p:txBody>
      </p:sp>
      <p:grpSp>
        <p:nvGrpSpPr>
          <p:cNvPr id="69659" name="Group 27"/>
          <p:cNvGrpSpPr>
            <a:grpSpLocks/>
          </p:cNvGrpSpPr>
          <p:nvPr/>
        </p:nvGrpSpPr>
        <p:grpSpPr bwMode="auto">
          <a:xfrm>
            <a:off x="3036888" y="5418138"/>
            <a:ext cx="1285875" cy="674687"/>
            <a:chOff x="2268" y="3606"/>
            <a:chExt cx="893" cy="468"/>
          </a:xfrm>
        </p:grpSpPr>
        <p:sp>
          <p:nvSpPr>
            <p:cNvPr id="69673" name="Oval 28"/>
            <p:cNvSpPr>
              <a:spLocks noChangeArrowheads="1"/>
            </p:cNvSpPr>
            <p:nvPr/>
          </p:nvSpPr>
          <p:spPr bwMode="auto">
            <a:xfrm rot="2700000">
              <a:off x="2481" y="3399"/>
              <a:ext cx="468" cy="8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674" name="Oval 29"/>
            <p:cNvSpPr>
              <a:spLocks noChangeArrowheads="1"/>
            </p:cNvSpPr>
            <p:nvPr/>
          </p:nvSpPr>
          <p:spPr bwMode="auto">
            <a:xfrm rot="2700000">
              <a:off x="2541" y="3470"/>
              <a:ext cx="362" cy="72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675" name="Text Box 30"/>
            <p:cNvSpPr txBox="1">
              <a:spLocks noChangeArrowheads="1"/>
            </p:cNvSpPr>
            <p:nvPr/>
          </p:nvSpPr>
          <p:spPr bwMode="auto">
            <a:xfrm>
              <a:off x="2629" y="3651"/>
              <a:ext cx="228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500" b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</a:t>
              </a:r>
              <a:endParaRPr lang="el-GR" altLang="en-US" sz="25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69660" name="Oval 31"/>
          <p:cNvSpPr>
            <a:spLocks noChangeArrowheads="1"/>
          </p:cNvSpPr>
          <p:nvPr/>
        </p:nvSpPr>
        <p:spPr bwMode="auto">
          <a:xfrm rot="-2035504">
            <a:off x="6629400" y="5111750"/>
            <a:ext cx="674688" cy="1285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61" name="Oval 32"/>
          <p:cNvSpPr>
            <a:spLocks noChangeArrowheads="1"/>
          </p:cNvSpPr>
          <p:nvPr/>
        </p:nvSpPr>
        <p:spPr bwMode="auto">
          <a:xfrm rot="-2035504">
            <a:off x="6694488" y="5222875"/>
            <a:ext cx="522287" cy="10445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62" name="Text Box 33"/>
          <p:cNvSpPr txBox="1">
            <a:spLocks noChangeArrowheads="1"/>
          </p:cNvSpPr>
          <p:nvPr/>
        </p:nvSpPr>
        <p:spPr bwMode="auto">
          <a:xfrm>
            <a:off x="6759575" y="5483225"/>
            <a:ext cx="347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  <a:endParaRPr lang="el-GR" altLang="en-US" sz="2500" b="1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" name="AutoShape 34"/>
          <p:cNvSpPr>
            <a:spLocks noChangeArrowheads="1"/>
          </p:cNvSpPr>
          <p:nvPr/>
        </p:nvSpPr>
        <p:spPr bwMode="auto">
          <a:xfrm>
            <a:off x="3886200" y="5091113"/>
            <a:ext cx="1109663" cy="261937"/>
          </a:xfrm>
          <a:custGeom>
            <a:avLst/>
            <a:gdLst>
              <a:gd name="T0" fmla="*/ 1464320747 w 21600"/>
              <a:gd name="T1" fmla="*/ 0 h 21600"/>
              <a:gd name="T2" fmla="*/ 254494171 w 21600"/>
              <a:gd name="T3" fmla="*/ 21257109 h 21600"/>
              <a:gd name="T4" fmla="*/ 1464320747 w 21600"/>
              <a:gd name="T5" fmla="*/ 6446694 h 21600"/>
              <a:gd name="T6" fmla="*/ 2147483647 w 21600"/>
              <a:gd name="T7" fmla="*/ 2125710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9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70" y="11694"/>
                </a:moveTo>
                <a:cubicBezTo>
                  <a:pt x="3633" y="11398"/>
                  <a:pt x="3615" y="11099"/>
                  <a:pt x="3615" y="10800"/>
                </a:cubicBezTo>
                <a:cubicBezTo>
                  <a:pt x="3615" y="6831"/>
                  <a:pt x="6831" y="3615"/>
                  <a:pt x="10800" y="3615"/>
                </a:cubicBezTo>
                <a:cubicBezTo>
                  <a:pt x="14768" y="3615"/>
                  <a:pt x="17985" y="6831"/>
                  <a:pt x="17985" y="10800"/>
                </a:cubicBezTo>
                <a:cubicBezTo>
                  <a:pt x="17984" y="11099"/>
                  <a:pt x="17966" y="11398"/>
                  <a:pt x="17929" y="11694"/>
                </a:cubicBezTo>
                <a:lnTo>
                  <a:pt x="21515" y="12145"/>
                </a:lnTo>
                <a:cubicBezTo>
                  <a:pt x="21571" y="11698"/>
                  <a:pt x="21600" y="112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249"/>
                  <a:pt x="28" y="11698"/>
                  <a:pt x="84" y="12145"/>
                </a:cubicBezTo>
                <a:lnTo>
                  <a:pt x="3670" y="11694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4" name="AutoShape 35"/>
          <p:cNvSpPr>
            <a:spLocks noChangeArrowheads="1"/>
          </p:cNvSpPr>
          <p:nvPr/>
        </p:nvSpPr>
        <p:spPr bwMode="auto">
          <a:xfrm rot="10800000">
            <a:off x="4800600" y="5091113"/>
            <a:ext cx="1111250" cy="261937"/>
          </a:xfrm>
          <a:custGeom>
            <a:avLst/>
            <a:gdLst>
              <a:gd name="T0" fmla="*/ 1470611067 w 21600"/>
              <a:gd name="T1" fmla="*/ 0 h 21600"/>
              <a:gd name="T2" fmla="*/ 255587912 w 21600"/>
              <a:gd name="T3" fmla="*/ 21257109 h 21600"/>
              <a:gd name="T4" fmla="*/ 1470611067 w 21600"/>
              <a:gd name="T5" fmla="*/ 6446694 h 21600"/>
              <a:gd name="T6" fmla="*/ 2147483647 w 21600"/>
              <a:gd name="T7" fmla="*/ 2125710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9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70" y="11694"/>
                </a:moveTo>
                <a:cubicBezTo>
                  <a:pt x="3633" y="11398"/>
                  <a:pt x="3615" y="11099"/>
                  <a:pt x="3615" y="10800"/>
                </a:cubicBezTo>
                <a:cubicBezTo>
                  <a:pt x="3615" y="6831"/>
                  <a:pt x="6831" y="3615"/>
                  <a:pt x="10800" y="3615"/>
                </a:cubicBezTo>
                <a:cubicBezTo>
                  <a:pt x="14768" y="3615"/>
                  <a:pt x="17985" y="6831"/>
                  <a:pt x="17985" y="10800"/>
                </a:cubicBezTo>
                <a:cubicBezTo>
                  <a:pt x="17984" y="11099"/>
                  <a:pt x="17966" y="11398"/>
                  <a:pt x="17929" y="11694"/>
                </a:cubicBezTo>
                <a:lnTo>
                  <a:pt x="21515" y="12145"/>
                </a:lnTo>
                <a:cubicBezTo>
                  <a:pt x="21571" y="11698"/>
                  <a:pt x="21600" y="112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249"/>
                  <a:pt x="28" y="11698"/>
                  <a:pt x="84" y="12145"/>
                </a:cubicBezTo>
                <a:lnTo>
                  <a:pt x="3670" y="11694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5" name="AutoShape 36"/>
          <p:cNvSpPr>
            <a:spLocks noChangeArrowheads="1"/>
          </p:cNvSpPr>
          <p:nvPr/>
        </p:nvSpPr>
        <p:spPr bwMode="auto">
          <a:xfrm>
            <a:off x="5715000" y="5053013"/>
            <a:ext cx="1111250" cy="260350"/>
          </a:xfrm>
          <a:custGeom>
            <a:avLst/>
            <a:gdLst>
              <a:gd name="T0" fmla="*/ 1470611067 w 21600"/>
              <a:gd name="T1" fmla="*/ 0 h 21600"/>
              <a:gd name="T2" fmla="*/ 255587912 w 21600"/>
              <a:gd name="T3" fmla="*/ 20873188 h 21600"/>
              <a:gd name="T4" fmla="*/ 1470611067 w 21600"/>
              <a:gd name="T5" fmla="*/ 6330169 h 21600"/>
              <a:gd name="T6" fmla="*/ 2147483647 w 21600"/>
              <a:gd name="T7" fmla="*/ 208731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91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70" y="11694"/>
                </a:moveTo>
                <a:cubicBezTo>
                  <a:pt x="3633" y="11398"/>
                  <a:pt x="3615" y="11099"/>
                  <a:pt x="3615" y="10800"/>
                </a:cubicBezTo>
                <a:cubicBezTo>
                  <a:pt x="3615" y="6831"/>
                  <a:pt x="6831" y="3615"/>
                  <a:pt x="10800" y="3615"/>
                </a:cubicBezTo>
                <a:cubicBezTo>
                  <a:pt x="14768" y="3615"/>
                  <a:pt x="17985" y="6831"/>
                  <a:pt x="17985" y="10800"/>
                </a:cubicBezTo>
                <a:cubicBezTo>
                  <a:pt x="17984" y="11099"/>
                  <a:pt x="17966" y="11398"/>
                  <a:pt x="17929" y="11694"/>
                </a:cubicBezTo>
                <a:lnTo>
                  <a:pt x="21515" y="12145"/>
                </a:lnTo>
                <a:cubicBezTo>
                  <a:pt x="21571" y="11698"/>
                  <a:pt x="21600" y="112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249"/>
                  <a:pt x="28" y="11698"/>
                  <a:pt x="84" y="12145"/>
                </a:cubicBezTo>
                <a:lnTo>
                  <a:pt x="3670" y="11694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9666" name="Rectangle 37"/>
          <p:cNvSpPr>
            <a:spLocks noChangeArrowheads="1"/>
          </p:cNvSpPr>
          <p:nvPr/>
        </p:nvSpPr>
        <p:spPr bwMode="auto">
          <a:xfrm>
            <a:off x="5715000" y="5222875"/>
            <a:ext cx="196850" cy="195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67" name="Rectangle 38"/>
          <p:cNvSpPr>
            <a:spLocks noChangeArrowheads="1"/>
          </p:cNvSpPr>
          <p:nvPr/>
        </p:nvSpPr>
        <p:spPr bwMode="auto">
          <a:xfrm>
            <a:off x="4800600" y="5222875"/>
            <a:ext cx="196850" cy="195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68" name="Line 39"/>
          <p:cNvSpPr>
            <a:spLocks noChangeShapeType="1"/>
          </p:cNvSpPr>
          <p:nvPr/>
        </p:nvSpPr>
        <p:spPr bwMode="auto">
          <a:xfrm>
            <a:off x="4211638" y="4960938"/>
            <a:ext cx="458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9" name="Text Box 40"/>
          <p:cNvSpPr txBox="1">
            <a:spLocks noChangeArrowheads="1"/>
          </p:cNvSpPr>
          <p:nvPr/>
        </p:nvSpPr>
        <p:spPr bwMode="auto">
          <a:xfrm>
            <a:off x="4800600" y="4829175"/>
            <a:ext cx="10191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connected</a:t>
            </a:r>
          </a:p>
        </p:txBody>
      </p:sp>
      <p:sp>
        <p:nvSpPr>
          <p:cNvPr id="69670" name="Line 41"/>
          <p:cNvSpPr>
            <a:spLocks noChangeShapeType="1"/>
          </p:cNvSpPr>
          <p:nvPr/>
        </p:nvSpPr>
        <p:spPr bwMode="auto">
          <a:xfrm>
            <a:off x="5911850" y="49609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1" name="Text Box 42"/>
          <p:cNvSpPr txBox="1">
            <a:spLocks noChangeArrowheads="1"/>
          </p:cNvSpPr>
          <p:nvPr/>
        </p:nvSpPr>
        <p:spPr bwMode="auto">
          <a:xfrm>
            <a:off x="4635500" y="5378450"/>
            <a:ext cx="14716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stepping stones</a:t>
            </a:r>
          </a:p>
        </p:txBody>
      </p:sp>
      <p:sp>
        <p:nvSpPr>
          <p:cNvPr id="69672" name="TextBox 4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1EB1741-347F-4231-9E54-BC284F6E549B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7168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15B4B00E-F35E-4912-B24B-56434435E9DF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n-US" altLang="en-US" sz="1000"/>
          </a:p>
        </p:txBody>
      </p:sp>
      <p:sp>
        <p:nvSpPr>
          <p:cNvPr id="7168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5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71686" name="Text Box 18"/>
          <p:cNvSpPr txBox="1">
            <a:spLocks noChangeArrowheads="1"/>
          </p:cNvSpPr>
          <p:nvPr/>
        </p:nvSpPr>
        <p:spPr bwMode="auto">
          <a:xfrm>
            <a:off x="831850" y="1295400"/>
            <a:ext cx="8235950" cy="51911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0" b="1" dirty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Functional pattern: Delmarva peninsula, MD</a:t>
            </a:r>
          </a:p>
        </p:txBody>
      </p:sp>
      <p:grpSp>
        <p:nvGrpSpPr>
          <p:cNvPr id="71687" name="Group 63"/>
          <p:cNvGrpSpPr>
            <a:grpSpLocks noChangeAspect="1"/>
          </p:cNvGrpSpPr>
          <p:nvPr/>
        </p:nvGrpSpPr>
        <p:grpSpPr bwMode="auto">
          <a:xfrm>
            <a:off x="45720" y="1936751"/>
            <a:ext cx="1554480" cy="1554480"/>
            <a:chOff x="587375" y="750888"/>
            <a:chExt cx="2416175" cy="2286000"/>
          </a:xfrm>
        </p:grpSpPr>
        <p:pic>
          <p:nvPicPr>
            <p:cNvPr id="71731" name="Picture 3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750888"/>
              <a:ext cx="2416175" cy="228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32" name="TextBox 33"/>
            <p:cNvSpPr txBox="1">
              <a:spLocks noChangeArrowheads="1"/>
            </p:cNvSpPr>
            <p:nvPr/>
          </p:nvSpPr>
          <p:spPr bwMode="auto">
            <a:xfrm>
              <a:off x="1328814" y="2579688"/>
              <a:ext cx="1585846" cy="43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NLCD LC</a:t>
              </a:r>
            </a:p>
          </p:txBody>
        </p:sp>
      </p:grpSp>
      <p:pic>
        <p:nvPicPr>
          <p:cNvPr id="71688" name="Picture 7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43706"/>
            <a:ext cx="1554480" cy="15453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9" name="TextBox 33"/>
          <p:cNvSpPr txBox="1">
            <a:spLocks noChangeArrowheads="1"/>
          </p:cNvSpPr>
          <p:nvPr/>
        </p:nvSpPr>
        <p:spPr bwMode="auto">
          <a:xfrm>
            <a:off x="2209800" y="3234020"/>
            <a:ext cx="1066800" cy="27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movement</a:t>
            </a:r>
          </a:p>
        </p:txBody>
      </p:sp>
      <p:sp>
        <p:nvSpPr>
          <p:cNvPr id="71690" name="Rectangle 12"/>
          <p:cNvSpPr>
            <a:spLocks noChangeArrowheads="1"/>
          </p:cNvSpPr>
          <p:nvPr/>
        </p:nvSpPr>
        <p:spPr bwMode="auto">
          <a:xfrm>
            <a:off x="8380413" y="3465513"/>
            <a:ext cx="8302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1538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Branch</a:t>
            </a:r>
          </a:p>
        </p:txBody>
      </p:sp>
      <p:sp>
        <p:nvSpPr>
          <p:cNvPr id="71691" name="Rectangle 16"/>
          <p:cNvSpPr>
            <a:spLocks noChangeArrowheads="1"/>
          </p:cNvSpPr>
          <p:nvPr/>
        </p:nvSpPr>
        <p:spPr bwMode="auto">
          <a:xfrm>
            <a:off x="8380413" y="2468563"/>
            <a:ext cx="8302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Perfo-</a:t>
            </a:r>
            <a:b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ration</a:t>
            </a:r>
          </a:p>
        </p:txBody>
      </p:sp>
      <p:pic>
        <p:nvPicPr>
          <p:cNvPr id="71692" name="Picture 17" descr="fig2anew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1828800"/>
            <a:ext cx="4778375" cy="4537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6008688" y="2362200"/>
            <a:ext cx="1376362" cy="1139825"/>
            <a:chOff x="3998" y="1048"/>
            <a:chExt cx="956" cy="792"/>
          </a:xfrm>
        </p:grpSpPr>
        <p:sp>
          <p:nvSpPr>
            <p:cNvPr id="71729" name="Oval 19"/>
            <p:cNvSpPr>
              <a:spLocks noChangeArrowheads="1"/>
            </p:cNvSpPr>
            <p:nvPr/>
          </p:nvSpPr>
          <p:spPr bwMode="auto">
            <a:xfrm>
              <a:off x="3998" y="1048"/>
              <a:ext cx="956" cy="7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30" name="Text Box 20"/>
            <p:cNvSpPr txBox="1">
              <a:spLocks noChangeArrowheads="1"/>
            </p:cNvSpPr>
            <p:nvPr/>
          </p:nvSpPr>
          <p:spPr bwMode="auto">
            <a:xfrm>
              <a:off x="4454" y="1333"/>
              <a:ext cx="22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1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200" b="1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</a:p>
          </p:txBody>
        </p:sp>
      </p:grp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4038600" y="2525713"/>
            <a:ext cx="1711325" cy="1579562"/>
            <a:chOff x="2630" y="1005"/>
            <a:chExt cx="1189" cy="1098"/>
          </a:xfrm>
        </p:grpSpPr>
        <p:sp>
          <p:nvSpPr>
            <p:cNvPr id="71721" name="Line 22"/>
            <p:cNvSpPr>
              <a:spLocks noChangeShapeType="1"/>
            </p:cNvSpPr>
            <p:nvPr/>
          </p:nvSpPr>
          <p:spPr bwMode="auto">
            <a:xfrm flipH="1">
              <a:off x="3651" y="1421"/>
              <a:ext cx="168" cy="21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" name="Line 23"/>
            <p:cNvSpPr>
              <a:spLocks noChangeShapeType="1"/>
            </p:cNvSpPr>
            <p:nvPr/>
          </p:nvSpPr>
          <p:spPr bwMode="auto">
            <a:xfrm flipV="1">
              <a:off x="3086" y="2059"/>
              <a:ext cx="17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" name="Line 24"/>
            <p:cNvSpPr>
              <a:spLocks noChangeShapeType="1"/>
            </p:cNvSpPr>
            <p:nvPr/>
          </p:nvSpPr>
          <p:spPr bwMode="auto">
            <a:xfrm>
              <a:off x="2630" y="1707"/>
              <a:ext cx="456" cy="39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" name="Line 25"/>
            <p:cNvSpPr>
              <a:spLocks noChangeShapeType="1"/>
            </p:cNvSpPr>
            <p:nvPr/>
          </p:nvSpPr>
          <p:spPr bwMode="auto">
            <a:xfrm>
              <a:off x="3502" y="1005"/>
              <a:ext cx="317" cy="43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" name="Line 26"/>
            <p:cNvSpPr>
              <a:spLocks noChangeShapeType="1"/>
            </p:cNvSpPr>
            <p:nvPr/>
          </p:nvSpPr>
          <p:spPr bwMode="auto">
            <a:xfrm flipV="1">
              <a:off x="2630" y="1268"/>
              <a:ext cx="84" cy="43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" name="Line 27"/>
            <p:cNvSpPr>
              <a:spLocks noChangeShapeType="1"/>
            </p:cNvSpPr>
            <p:nvPr/>
          </p:nvSpPr>
          <p:spPr bwMode="auto">
            <a:xfrm flipH="1">
              <a:off x="2712" y="1005"/>
              <a:ext cx="793" cy="2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" name="Oval 28"/>
            <p:cNvSpPr>
              <a:spLocks noChangeArrowheads="1"/>
            </p:cNvSpPr>
            <p:nvPr/>
          </p:nvSpPr>
          <p:spPr bwMode="auto">
            <a:xfrm>
              <a:off x="3294" y="1527"/>
              <a:ext cx="499" cy="52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28" name="Text Box 29"/>
            <p:cNvSpPr txBox="1">
              <a:spLocks noChangeArrowheads="1"/>
            </p:cNvSpPr>
            <p:nvPr/>
          </p:nvSpPr>
          <p:spPr bwMode="auto">
            <a:xfrm>
              <a:off x="3498" y="1791"/>
              <a:ext cx="22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286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1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200" b="1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</p:grpSp>
      <p:sp>
        <p:nvSpPr>
          <p:cNvPr id="71695" name="TextBox 34"/>
          <p:cNvSpPr txBox="1">
            <a:spLocks noChangeArrowheads="1"/>
          </p:cNvSpPr>
          <p:nvPr/>
        </p:nvSpPr>
        <p:spPr bwMode="auto">
          <a:xfrm>
            <a:off x="6129338" y="1828800"/>
            <a:ext cx="2481262" cy="3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Movement pattern</a:t>
            </a:r>
          </a:p>
        </p:txBody>
      </p:sp>
      <p:sp>
        <p:nvSpPr>
          <p:cNvPr id="71696" name="Rectangle 33"/>
          <p:cNvSpPr>
            <a:spLocks noChangeArrowheads="1"/>
          </p:cNvSpPr>
          <p:nvPr/>
        </p:nvSpPr>
        <p:spPr bwMode="auto">
          <a:xfrm>
            <a:off x="8097838" y="5032375"/>
            <a:ext cx="327025" cy="327025"/>
          </a:xfrm>
          <a:prstGeom prst="rect">
            <a:avLst/>
          </a:prstGeom>
          <a:solidFill>
            <a:srgbClr val="9933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7" name="Text Box 34"/>
          <p:cNvSpPr txBox="1">
            <a:spLocks noChangeArrowheads="1"/>
          </p:cNvSpPr>
          <p:nvPr/>
        </p:nvSpPr>
        <p:spPr bwMode="auto">
          <a:xfrm>
            <a:off x="8439150" y="4967288"/>
            <a:ext cx="6397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forest</a:t>
            </a:r>
            <a:b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1600" b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patch</a:t>
            </a:r>
          </a:p>
        </p:txBody>
      </p:sp>
      <p:sp>
        <p:nvSpPr>
          <p:cNvPr id="71698" name="Rectangle 21"/>
          <p:cNvSpPr>
            <a:spLocks noChangeArrowheads="1"/>
          </p:cNvSpPr>
          <p:nvPr/>
        </p:nvSpPr>
        <p:spPr bwMode="auto">
          <a:xfrm>
            <a:off x="8051800" y="2093913"/>
            <a:ext cx="341313" cy="457200"/>
          </a:xfrm>
          <a:prstGeom prst="rect">
            <a:avLst/>
          </a:prstGeom>
          <a:solidFill>
            <a:srgbClr val="33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699" name="Rectangle 15"/>
          <p:cNvSpPr>
            <a:spLocks noChangeArrowheads="1"/>
          </p:cNvSpPr>
          <p:nvPr/>
        </p:nvSpPr>
        <p:spPr bwMode="auto">
          <a:xfrm>
            <a:off x="8051800" y="2959100"/>
            <a:ext cx="341313" cy="419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00" name="Rectangle 13"/>
          <p:cNvSpPr>
            <a:spLocks noChangeArrowheads="1"/>
          </p:cNvSpPr>
          <p:nvPr/>
        </p:nvSpPr>
        <p:spPr bwMode="auto">
          <a:xfrm>
            <a:off x="8051800" y="3378200"/>
            <a:ext cx="341313" cy="42068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01" name="Line 26"/>
          <p:cNvSpPr>
            <a:spLocks noChangeShapeType="1"/>
          </p:cNvSpPr>
          <p:nvPr/>
        </p:nvSpPr>
        <p:spPr bwMode="auto">
          <a:xfrm>
            <a:off x="8070850" y="3378200"/>
            <a:ext cx="9794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Rectangle 6"/>
          <p:cNvSpPr>
            <a:spLocks noChangeArrowheads="1"/>
          </p:cNvSpPr>
          <p:nvPr/>
        </p:nvSpPr>
        <p:spPr bwMode="auto">
          <a:xfrm>
            <a:off x="8393113" y="4249738"/>
            <a:ext cx="8286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Bridge</a:t>
            </a:r>
          </a:p>
        </p:txBody>
      </p:sp>
      <p:sp>
        <p:nvSpPr>
          <p:cNvPr id="71703" name="Rectangle 7"/>
          <p:cNvSpPr>
            <a:spLocks noChangeArrowheads="1"/>
          </p:cNvSpPr>
          <p:nvPr/>
        </p:nvSpPr>
        <p:spPr bwMode="auto">
          <a:xfrm>
            <a:off x="8066088" y="4221163"/>
            <a:ext cx="341312" cy="4191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04" name="Rectangle 9"/>
          <p:cNvSpPr>
            <a:spLocks noChangeArrowheads="1"/>
          </p:cNvSpPr>
          <p:nvPr/>
        </p:nvSpPr>
        <p:spPr bwMode="auto">
          <a:xfrm>
            <a:off x="8078788" y="3792538"/>
            <a:ext cx="293687" cy="425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05" name="Rectangle 10"/>
          <p:cNvSpPr>
            <a:spLocks noChangeArrowheads="1"/>
          </p:cNvSpPr>
          <p:nvPr/>
        </p:nvSpPr>
        <p:spPr bwMode="auto">
          <a:xfrm>
            <a:off x="8393113" y="3792538"/>
            <a:ext cx="5873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Loop</a:t>
            </a:r>
          </a:p>
        </p:txBody>
      </p:sp>
      <p:sp>
        <p:nvSpPr>
          <p:cNvPr id="71706" name="Rectangle 14"/>
          <p:cNvSpPr>
            <a:spLocks noChangeArrowheads="1"/>
          </p:cNvSpPr>
          <p:nvPr/>
        </p:nvSpPr>
        <p:spPr bwMode="auto">
          <a:xfrm>
            <a:off x="8393113" y="2943225"/>
            <a:ext cx="6334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Edge</a:t>
            </a:r>
          </a:p>
        </p:txBody>
      </p:sp>
      <p:sp>
        <p:nvSpPr>
          <p:cNvPr id="71707" name="Rectangle 17"/>
          <p:cNvSpPr>
            <a:spLocks noChangeArrowheads="1"/>
          </p:cNvSpPr>
          <p:nvPr/>
        </p:nvSpPr>
        <p:spPr bwMode="auto">
          <a:xfrm>
            <a:off x="8051800" y="2538413"/>
            <a:ext cx="341313" cy="4206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08" name="Rectangle 20"/>
          <p:cNvSpPr>
            <a:spLocks noChangeArrowheads="1"/>
          </p:cNvSpPr>
          <p:nvPr/>
        </p:nvSpPr>
        <p:spPr bwMode="auto">
          <a:xfrm>
            <a:off x="8393113" y="2159000"/>
            <a:ext cx="501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3882" tIns="46698" rIns="53882" bIns="46698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Core</a:t>
            </a:r>
          </a:p>
        </p:txBody>
      </p:sp>
      <p:sp>
        <p:nvSpPr>
          <p:cNvPr id="71709" name="Line 31"/>
          <p:cNvSpPr>
            <a:spLocks noChangeShapeType="1"/>
          </p:cNvSpPr>
          <p:nvPr/>
        </p:nvSpPr>
        <p:spPr bwMode="auto">
          <a:xfrm>
            <a:off x="8066088" y="4640263"/>
            <a:ext cx="9794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0" name="Line 27"/>
          <p:cNvSpPr>
            <a:spLocks noChangeShapeType="1"/>
          </p:cNvSpPr>
          <p:nvPr/>
        </p:nvSpPr>
        <p:spPr bwMode="auto">
          <a:xfrm>
            <a:off x="8066088" y="3792538"/>
            <a:ext cx="9794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1" name="Line 28"/>
          <p:cNvSpPr>
            <a:spLocks noChangeShapeType="1"/>
          </p:cNvSpPr>
          <p:nvPr/>
        </p:nvSpPr>
        <p:spPr bwMode="auto">
          <a:xfrm>
            <a:off x="8070850" y="4217988"/>
            <a:ext cx="979488" cy="15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2" name="Line 25"/>
          <p:cNvSpPr>
            <a:spLocks noChangeShapeType="1"/>
          </p:cNvSpPr>
          <p:nvPr/>
        </p:nvSpPr>
        <p:spPr bwMode="auto">
          <a:xfrm>
            <a:off x="8070850" y="2959100"/>
            <a:ext cx="979488" cy="1588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3" name="Line 24"/>
          <p:cNvSpPr>
            <a:spLocks noChangeShapeType="1"/>
          </p:cNvSpPr>
          <p:nvPr/>
        </p:nvSpPr>
        <p:spPr bwMode="auto">
          <a:xfrm>
            <a:off x="8070850" y="2538413"/>
            <a:ext cx="979488" cy="15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4" name="Line 23"/>
          <p:cNvSpPr>
            <a:spLocks noChangeShapeType="1"/>
          </p:cNvSpPr>
          <p:nvPr/>
        </p:nvSpPr>
        <p:spPr bwMode="auto">
          <a:xfrm>
            <a:off x="8070850" y="2109788"/>
            <a:ext cx="979488" cy="15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5" name="Line 33"/>
          <p:cNvSpPr>
            <a:spLocks noChangeShapeType="1"/>
          </p:cNvSpPr>
          <p:nvPr/>
        </p:nvSpPr>
        <p:spPr bwMode="auto">
          <a:xfrm flipH="1">
            <a:off x="8393113" y="2093913"/>
            <a:ext cx="0" cy="254635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6" name="Line 32"/>
          <p:cNvSpPr>
            <a:spLocks noChangeShapeType="1"/>
          </p:cNvSpPr>
          <p:nvPr/>
        </p:nvSpPr>
        <p:spPr bwMode="auto">
          <a:xfrm>
            <a:off x="9045575" y="2093913"/>
            <a:ext cx="0" cy="2546350"/>
          </a:xfrm>
          <a:prstGeom prst="line">
            <a:avLst/>
          </a:prstGeom>
          <a:noFill/>
          <a:ln w="2844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7" name="Line 32"/>
          <p:cNvSpPr>
            <a:spLocks noChangeShapeType="1"/>
          </p:cNvSpPr>
          <p:nvPr/>
        </p:nvSpPr>
        <p:spPr bwMode="auto">
          <a:xfrm>
            <a:off x="8066088" y="2093913"/>
            <a:ext cx="0" cy="2546350"/>
          </a:xfrm>
          <a:prstGeom prst="line">
            <a:avLst/>
          </a:prstGeom>
          <a:noFill/>
          <a:ln w="2844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8" name="Text Box 35"/>
          <p:cNvSpPr txBox="1">
            <a:spLocks noChangeArrowheads="1"/>
          </p:cNvSpPr>
          <p:nvPr/>
        </p:nvSpPr>
        <p:spPr bwMode="auto">
          <a:xfrm>
            <a:off x="3657600" y="5867400"/>
            <a:ext cx="28956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i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Mapping functional connectivity</a:t>
            </a:r>
            <a:r>
              <a:rPr lang="en-US" altLang="en-US" sz="16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5"/>
              </a:rPr>
              <a:t> </a:t>
            </a:r>
            <a:r>
              <a:rPr lang="en-US" altLang="en-US" sz="16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altLang="en-US" sz="16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1600" b="1" dirty="0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(Vogt et al., Ecol. Indicators, 2009) </a:t>
            </a:r>
          </a:p>
        </p:txBody>
      </p:sp>
      <p:pic>
        <p:nvPicPr>
          <p:cNvPr id="717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5319713"/>
            <a:ext cx="1538288" cy="10112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0" name="TextBox 51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200" y="5750212"/>
            <a:ext cx="35814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200" b="1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Gardner &amp; Gustafson 2004, </a:t>
            </a:r>
            <a:r>
              <a:rPr lang="en-US" altLang="en-US" sz="1200" b="1" i="1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Simulating dispersal of </a:t>
            </a:r>
            <a:endParaRPr lang="en-US" altLang="en-US" sz="1200" b="1" i="1" dirty="0" smtClean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200" b="1" i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reintroduced </a:t>
            </a:r>
            <a:r>
              <a:rPr lang="en-US" altLang="en-US" sz="1200" b="1" i="1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species within heterogeneous landscapes</a:t>
            </a:r>
            <a:r>
              <a:rPr lang="en-US" altLang="en-US" sz="12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200" b="1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Ecological </a:t>
            </a:r>
            <a:r>
              <a:rPr lang="en-US" altLang="en-US" sz="1200" b="1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 171: 339–358 </a:t>
            </a:r>
          </a:p>
        </p:txBody>
      </p:sp>
      <p:sp>
        <p:nvSpPr>
          <p:cNvPr id="54" name="TextBox 34"/>
          <p:cNvSpPr txBox="1">
            <a:spLocks noChangeArrowheads="1"/>
          </p:cNvSpPr>
          <p:nvPr/>
        </p:nvSpPr>
        <p:spPr bwMode="auto">
          <a:xfrm>
            <a:off x="241300" y="3657600"/>
            <a:ext cx="2024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656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Foreground (movement)</a:t>
            </a:r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76200" y="3692525"/>
            <a:ext cx="168275" cy="1666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6200" y="3951288"/>
            <a:ext cx="168275" cy="1555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TextBox 34"/>
          <p:cNvSpPr txBox="1">
            <a:spLocks noChangeArrowheads="1"/>
          </p:cNvSpPr>
          <p:nvPr/>
        </p:nvSpPr>
        <p:spPr bwMode="auto">
          <a:xfrm>
            <a:off x="241300" y="3917950"/>
            <a:ext cx="2417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656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(forest habitat)</a:t>
            </a: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76200" y="4213225"/>
            <a:ext cx="168275" cy="157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TextBox 34"/>
          <p:cNvSpPr txBox="1">
            <a:spLocks noChangeArrowheads="1"/>
          </p:cNvSpPr>
          <p:nvPr/>
        </p:nvSpPr>
        <p:spPr bwMode="auto">
          <a:xfrm>
            <a:off x="241300" y="4164013"/>
            <a:ext cx="2417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656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500" b="1">
                <a:solidFill>
                  <a:schemeClr val="tx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Other land cover</a:t>
            </a: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-76200" y="4755954"/>
            <a:ext cx="3503360" cy="80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8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Dispersal simulated for a 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8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small forest dwelling mammal</a:t>
            </a:r>
            <a:r>
              <a:rPr lang="en-US" altLang="en-US" sz="18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US" altLang="en-US" sz="18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using the </a:t>
            </a:r>
            <a:r>
              <a:rPr lang="en-US" altLang="en-US" sz="1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J-Walk model.</a:t>
            </a:r>
            <a:r>
              <a:rPr lang="en-US" altLang="en-US" sz="18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1612900"/>
            <a:ext cx="8686800" cy="430887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</a:rPr>
              <a:t>4) Combining </a:t>
            </a:r>
            <a:r>
              <a:rPr lang="en-US" altLang="en-US" i="1" dirty="0" smtClean="0">
                <a:latin typeface="Verdana" panose="020B0604030504040204" pitchFamily="34" charset="0"/>
              </a:rPr>
              <a:t>pattern</a:t>
            </a:r>
            <a:r>
              <a:rPr lang="en-US" altLang="en-US" dirty="0" smtClean="0">
                <a:latin typeface="Verdana" panose="020B0604030504040204" pitchFamily="34" charset="0"/>
              </a:rPr>
              <a:t> with </a:t>
            </a:r>
            <a:r>
              <a:rPr lang="en-US" altLang="en-US" i="1" dirty="0" smtClean="0">
                <a:latin typeface="Verdana" panose="020B0604030504040204" pitchFamily="34" charset="0"/>
              </a:rPr>
              <a:t>connectivity</a:t>
            </a:r>
            <a:r>
              <a:rPr lang="en-US" altLang="en-US" dirty="0" smtClean="0"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5E849B6-D7FF-47F2-8ABD-CF3A023AC953}" type="slidenum">
              <a:rPr lang="en-US" altLang="en-US" smtClean="0">
                <a:solidFill>
                  <a:srgbClr val="004494"/>
                </a:solidFill>
              </a:rPr>
              <a:pPr/>
              <a:t>45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7828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BCC570-0500-4E5E-B8C8-B533BFA0CB17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77829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2010</a:t>
            </a:r>
          </a:p>
        </p:txBody>
      </p:sp>
      <p:pic>
        <p:nvPicPr>
          <p:cNvPr id="6" name="Picture 23" descr="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68700"/>
            <a:ext cx="2746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17738"/>
            <a:ext cx="25638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87650"/>
            <a:ext cx="532923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9E08D51-9E09-427D-A7FF-1517E22D6F3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7885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5B5C3635-D402-44AE-A7FE-5B29D4EAF923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n-US" altLang="en-US" sz="1000"/>
          </a:p>
        </p:txBody>
      </p:sp>
      <p:sp>
        <p:nvSpPr>
          <p:cNvPr id="7885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grpSp>
        <p:nvGrpSpPr>
          <p:cNvPr id="78854" name="Group 39"/>
          <p:cNvGrpSpPr>
            <a:grpSpLocks/>
          </p:cNvGrpSpPr>
          <p:nvPr/>
        </p:nvGrpSpPr>
        <p:grpSpPr bwMode="auto">
          <a:xfrm>
            <a:off x="1522413" y="1306513"/>
            <a:ext cx="6859587" cy="522287"/>
            <a:chOff x="959" y="127"/>
            <a:chExt cx="4321" cy="329"/>
          </a:xfrm>
        </p:grpSpPr>
        <p:sp>
          <p:nvSpPr>
            <p:cNvPr id="78860" name="Text Box 18"/>
            <p:cNvSpPr txBox="1">
              <a:spLocks noChangeArrowheads="1"/>
            </p:cNvSpPr>
            <p:nvPr/>
          </p:nvSpPr>
          <p:spPr bwMode="auto">
            <a:xfrm>
              <a:off x="959" y="127"/>
              <a:ext cx="4321" cy="3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            MSPA          Graph Theory</a:t>
              </a:r>
            </a:p>
          </p:txBody>
        </p:sp>
        <p:sp>
          <p:nvSpPr>
            <p:cNvPr id="78861" name="Left-Right Arrow 1"/>
            <p:cNvSpPr>
              <a:spLocks noChangeArrowheads="1"/>
            </p:cNvSpPr>
            <p:nvPr/>
          </p:nvSpPr>
          <p:spPr bwMode="auto">
            <a:xfrm>
              <a:off x="3107" y="223"/>
              <a:ext cx="493" cy="165"/>
            </a:xfrm>
            <a:prstGeom prst="leftRightArrow">
              <a:avLst>
                <a:gd name="adj1" fmla="val 50000"/>
                <a:gd name="adj2" fmla="val 4979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78862" name="Picture 37" descr="Logo UP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55"/>
              <a:ext cx="38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3" name="Picture 38" descr="EtsiMontes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23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057400"/>
            <a:ext cx="760888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3733800"/>
            <a:ext cx="6276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114800" y="2667000"/>
            <a:ext cx="3733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sp>
        <p:nvSpPr>
          <p:cNvPr id="78859" name="TextBox 14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D5482E9E-164E-4328-A74E-CF858FC2CA2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7987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93D77B80-584C-4007-B607-7BF90B3028EF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n-US" altLang="en-US" sz="1000"/>
          </a:p>
        </p:txBody>
      </p:sp>
      <p:sp>
        <p:nvSpPr>
          <p:cNvPr id="7987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79878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79879" name="Picture 1" descr="Screen shot 2011-03-21 at 16.57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371600"/>
            <a:ext cx="35591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2" descr="Screen shot 2011-03-21 at 16.5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317625"/>
            <a:ext cx="36163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TextBox 1"/>
          <p:cNvSpPr txBox="1">
            <a:spLocks noChangeArrowheads="1"/>
          </p:cNvSpPr>
          <p:nvPr/>
        </p:nvSpPr>
        <p:spPr bwMode="auto">
          <a:xfrm>
            <a:off x="587375" y="914400"/>
            <a:ext cx="34115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tx1"/>
                </a:solidFill>
                <a:latin typeface="Arial Rounded MT Bold" panose="020F0704030504030204" pitchFamily="34" charset="0"/>
              </a:rPr>
              <a:t>Pattern Analysis (MSPA)</a:t>
            </a:r>
          </a:p>
        </p:txBody>
      </p:sp>
      <p:sp>
        <p:nvSpPr>
          <p:cNvPr id="79882" name="TextBox 8"/>
          <p:cNvSpPr txBox="1">
            <a:spLocks noChangeArrowheads="1"/>
          </p:cNvSpPr>
          <p:nvPr/>
        </p:nvSpPr>
        <p:spPr bwMode="auto">
          <a:xfrm>
            <a:off x="5551488" y="914400"/>
            <a:ext cx="34385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chemeClr val="tx1"/>
                </a:solidFill>
                <a:latin typeface="Arial Rounded MT Bold" panose="020F0704030504030204" pitchFamily="34" charset="0"/>
              </a:rPr>
              <a:t>Graph (Network) Theory </a:t>
            </a:r>
          </a:p>
        </p:txBody>
      </p:sp>
      <p:sp>
        <p:nvSpPr>
          <p:cNvPr id="79883" name="TextBox 2"/>
          <p:cNvSpPr txBox="1">
            <a:spLocks noChangeArrowheads="1"/>
          </p:cNvSpPr>
          <p:nvPr/>
        </p:nvSpPr>
        <p:spPr bwMode="auto">
          <a:xfrm>
            <a:off x="0" y="3455988"/>
            <a:ext cx="47498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marL="258763" indent="-258763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pixel-level information: describe &amp; quantify</a:t>
            </a:r>
            <a:b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</a:b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geometric properties of image objects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area, shape, size, convexity, topology,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distance measures (internal-external)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compactness (fragmentation/perforation)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variable </a:t>
            </a:r>
            <a:r>
              <a:rPr lang="en-US" altLang="en-US" sz="1600" b="1" i="1">
                <a:solidFill>
                  <a:srgbClr val="000000"/>
                </a:solidFill>
                <a:latin typeface="Arial Rounded MT Bold" panose="020F0704030504030204" pitchFamily="34" charset="0"/>
              </a:rPr>
              <a:t>Edge-Width</a:t>
            </a: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, 4/8-connectivity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geographic map product, localize hotspots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qualitative connectivity (internal-external)</a:t>
            </a:r>
          </a:p>
        </p:txBody>
      </p:sp>
      <p:sp>
        <p:nvSpPr>
          <p:cNvPr id="79884" name="TextBox 10"/>
          <p:cNvSpPr txBox="1">
            <a:spLocks noChangeArrowheads="1"/>
          </p:cNvSpPr>
          <p:nvPr/>
        </p:nvSpPr>
        <p:spPr bwMode="auto">
          <a:xfrm>
            <a:off x="4899025" y="3584575"/>
            <a:ext cx="42449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marL="258763" indent="-258763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idealized model of pairwise relations of </a:t>
            </a:r>
            <a:r>
              <a:rPr lang="en-US" altLang="en-US" sz="1600" b="1" i="1">
                <a:solidFill>
                  <a:schemeClr val="tx1"/>
                </a:solidFill>
                <a:latin typeface="Arial Rounded MT Bold" panose="020F0704030504030204" pitchFamily="34" charset="0"/>
              </a:rPr>
              <a:t>Nodes</a:t>
            </a: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 (</a:t>
            </a:r>
            <a:r>
              <a:rPr lang="en-US" altLang="en-US" sz="1600" b="1">
                <a:solidFill>
                  <a:srgbClr val="00CC00"/>
                </a:solidFill>
                <a:latin typeface="Arial Rounded MT Bold" panose="020F0704030504030204" pitchFamily="34" charset="0"/>
              </a:rPr>
              <a:t>Cores</a:t>
            </a: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) &amp; </a:t>
            </a:r>
            <a:r>
              <a:rPr lang="en-US" altLang="en-US" sz="1600" b="1" i="1">
                <a:solidFill>
                  <a:srgbClr val="000000"/>
                </a:solidFill>
                <a:latin typeface="Arial Rounded MT Bold" panose="020F0704030504030204" pitchFamily="34" charset="0"/>
              </a:rPr>
              <a:t>Links</a:t>
            </a: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 (</a:t>
            </a:r>
            <a:r>
              <a: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</a:rPr>
              <a:t>Bridges</a:t>
            </a: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)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undirected, (un-)weighted graph </a:t>
            </a:r>
          </a:p>
          <a:p>
            <a:pPr eaLnBrk="1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altLang="en-US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quantitative connectivity analysis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en-US" altLang="en-US" sz="1600" b="1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9885" name="TextBox 7"/>
          <p:cNvSpPr txBox="1">
            <a:spLocks noChangeArrowheads="1"/>
          </p:cNvSpPr>
          <p:nvPr/>
        </p:nvSpPr>
        <p:spPr bwMode="auto">
          <a:xfrm>
            <a:off x="131763" y="6096000"/>
            <a:ext cx="3643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</a:rPr>
              <a:t>Detect but not analyze connectors</a:t>
            </a:r>
          </a:p>
        </p:txBody>
      </p:sp>
      <p:sp>
        <p:nvSpPr>
          <p:cNvPr id="79886" name="TextBox 12"/>
          <p:cNvSpPr txBox="1">
            <a:spLocks noChangeArrowheads="1"/>
          </p:cNvSpPr>
          <p:nvPr/>
        </p:nvSpPr>
        <p:spPr bwMode="auto">
          <a:xfrm>
            <a:off x="5172075" y="6096000"/>
            <a:ext cx="3703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</a:rPr>
              <a:t>Not detect but analyze connectors</a:t>
            </a:r>
          </a:p>
        </p:txBody>
      </p:sp>
      <p:sp>
        <p:nvSpPr>
          <p:cNvPr id="79887" name="Left-Right Arrow 1"/>
          <p:cNvSpPr>
            <a:spLocks noChangeArrowheads="1"/>
          </p:cNvSpPr>
          <p:nvPr/>
        </p:nvSpPr>
        <p:spPr bwMode="auto">
          <a:xfrm>
            <a:off x="4179888" y="6096000"/>
            <a:ext cx="784225" cy="261938"/>
          </a:xfrm>
          <a:prstGeom prst="leftRightArrow">
            <a:avLst>
              <a:gd name="adj1" fmla="val 50000"/>
              <a:gd name="adj2" fmla="val 4989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9888" name="Picture 9" descr="250px-6n-gr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5226050"/>
            <a:ext cx="8477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9" name="Left-Right Arrow 1"/>
          <p:cNvSpPr>
            <a:spLocks noChangeArrowheads="1"/>
          </p:cNvSpPr>
          <p:nvPr/>
        </p:nvSpPr>
        <p:spPr bwMode="auto">
          <a:xfrm>
            <a:off x="3984625" y="2349500"/>
            <a:ext cx="1306513" cy="261938"/>
          </a:xfrm>
          <a:prstGeom prst="leftRightArrow">
            <a:avLst>
              <a:gd name="adj1" fmla="val 50000"/>
              <a:gd name="adj2" fmla="val 49856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9890" name="TextBox 3"/>
          <p:cNvSpPr txBox="1">
            <a:spLocks noChangeArrowheads="1"/>
          </p:cNvSpPr>
          <p:nvPr/>
        </p:nvSpPr>
        <p:spPr bwMode="auto">
          <a:xfrm>
            <a:off x="4440238" y="1828800"/>
            <a:ext cx="323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chemeClr val="tx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79891" name="Oval 4"/>
          <p:cNvSpPr>
            <a:spLocks noChangeArrowheads="1"/>
          </p:cNvSpPr>
          <p:nvPr/>
        </p:nvSpPr>
        <p:spPr bwMode="auto">
          <a:xfrm>
            <a:off x="2808288" y="1566863"/>
            <a:ext cx="784225" cy="3254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9892" name="Oval 16"/>
          <p:cNvSpPr>
            <a:spLocks noChangeArrowheads="1"/>
          </p:cNvSpPr>
          <p:nvPr/>
        </p:nvSpPr>
        <p:spPr bwMode="auto">
          <a:xfrm>
            <a:off x="2808288" y="2286000"/>
            <a:ext cx="784225" cy="3254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0EE0E1C-DE76-40A8-AC3F-82DE7801A68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8089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B35782CE-7E10-44DA-A59B-045411CCC71C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n-US" altLang="en-US" sz="1000"/>
          </a:p>
        </p:txBody>
      </p:sp>
      <p:sp>
        <p:nvSpPr>
          <p:cNvPr id="8090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grpSp>
        <p:nvGrpSpPr>
          <p:cNvPr id="80902" name="Group 39"/>
          <p:cNvGrpSpPr>
            <a:grpSpLocks/>
          </p:cNvGrpSpPr>
          <p:nvPr/>
        </p:nvGrpSpPr>
        <p:grpSpPr bwMode="auto">
          <a:xfrm>
            <a:off x="5180013" y="1066800"/>
            <a:ext cx="3735387" cy="522288"/>
            <a:chOff x="959" y="127"/>
            <a:chExt cx="2491" cy="329"/>
          </a:xfrm>
        </p:grpSpPr>
        <p:sp>
          <p:nvSpPr>
            <p:cNvPr id="80911" name="Text Box 18"/>
            <p:cNvSpPr txBox="1">
              <a:spLocks noChangeArrowheads="1"/>
            </p:cNvSpPr>
            <p:nvPr/>
          </p:nvSpPr>
          <p:spPr bwMode="auto">
            <a:xfrm>
              <a:off x="959" y="127"/>
              <a:ext cx="2491" cy="3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</a:t>
              </a:r>
              <a:r>
                <a:rPr lang="en-GB" altLang="en-US" sz="2900" b="1" i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Conefor</a:t>
              </a:r>
            </a:p>
          </p:txBody>
        </p:sp>
        <p:pic>
          <p:nvPicPr>
            <p:cNvPr id="80912" name="Picture 37" descr="Logo UP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55"/>
              <a:ext cx="38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3" name="Picture 38" descr="EtsiMontes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23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903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809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2587625"/>
            <a:ext cx="6373812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4 CuadroTexto"/>
          <p:cNvSpPr txBox="1">
            <a:spLocks noChangeArrowheads="1"/>
          </p:cNvSpPr>
          <p:nvPr/>
        </p:nvSpPr>
        <p:spPr bwMode="auto">
          <a:xfrm>
            <a:off x="3505200" y="1676400"/>
            <a:ext cx="4833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s-ES" altLang="en-US" sz="1600" b="1" i="1">
                <a:solidFill>
                  <a:srgbClr val="FF0000"/>
                </a:solidFill>
                <a:latin typeface="Arial Rounded MT Bold" panose="020F0704030504030204" pitchFamily="34" charset="0"/>
              </a:rPr>
              <a:t>dPC</a:t>
            </a:r>
            <a:r>
              <a:rPr lang="es-ES" altLang="en-US" sz="1600" b="1" i="1" baseline="-25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  <a:r>
              <a:rPr lang="es-ES" altLang="en-US" sz="1600" b="1" i="1">
                <a:solidFill>
                  <a:srgbClr val="FF0000"/>
                </a:solidFill>
                <a:latin typeface="Arial Rounded MT Bold" panose="020F0704030504030204" pitchFamily="34" charset="0"/>
              </a:rPr>
              <a:t> = dPCintra</a:t>
            </a:r>
            <a:r>
              <a:rPr lang="es-ES" altLang="en-US" sz="1600" b="1" i="1" baseline="-25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  <a:r>
              <a:rPr lang="es-ES" altLang="en-US" sz="1600" b="1" i="1">
                <a:solidFill>
                  <a:srgbClr val="FF0000"/>
                </a:solidFill>
                <a:latin typeface="Arial Rounded MT Bold" panose="020F0704030504030204" pitchFamily="34" charset="0"/>
              </a:rPr>
              <a:t> + dPCflux</a:t>
            </a:r>
            <a:r>
              <a:rPr lang="es-ES" altLang="en-US" sz="1600" b="1" i="1" baseline="-25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  <a:r>
              <a:rPr lang="es-ES" altLang="en-US" sz="1600" b="1" i="1">
                <a:solidFill>
                  <a:srgbClr val="FF0000"/>
                </a:solidFill>
                <a:latin typeface="Arial Rounded MT Bold" panose="020F0704030504030204" pitchFamily="34" charset="0"/>
              </a:rPr>
              <a:t> + dPCconnector</a:t>
            </a:r>
            <a:r>
              <a:rPr lang="es-ES" altLang="en-US" sz="1600" b="1" i="1" baseline="-2500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  <a:endParaRPr lang="es-ES" altLang="en-US" b="1" baseline="-2500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0906" name="TextBox 1"/>
          <p:cNvSpPr txBox="1">
            <a:spLocks noChangeArrowheads="1"/>
          </p:cNvSpPr>
          <p:nvPr/>
        </p:nvSpPr>
        <p:spPr bwMode="auto">
          <a:xfrm>
            <a:off x="98425" y="2057400"/>
            <a:ext cx="8864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 Narrow" panose="020B0606020202030204" pitchFamily="34" charset="0"/>
              </a:rPr>
              <a:t>Probability of Connectivity (PC)  =  Intranode connectivity  +  flux to/from node  +  connectivity for other nodes</a:t>
            </a:r>
          </a:p>
        </p:txBody>
      </p:sp>
      <p:sp>
        <p:nvSpPr>
          <p:cNvPr id="80907" name="Rectangle 22"/>
          <p:cNvSpPr>
            <a:spLocks noChangeArrowheads="1"/>
          </p:cNvSpPr>
          <p:nvPr/>
        </p:nvSpPr>
        <p:spPr bwMode="auto">
          <a:xfrm>
            <a:off x="152400" y="1295400"/>
            <a:ext cx="30480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0908" name="Object 1"/>
          <p:cNvGraphicFramePr>
            <a:graphicFrameLocks noChangeAspect="1"/>
          </p:cNvGraphicFramePr>
          <p:nvPr/>
        </p:nvGraphicFramePr>
        <p:xfrm>
          <a:off x="261938" y="1296988"/>
          <a:ext cx="29384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6" name="Equation" r:id="rId6" imgW="1764534" imgH="406224" progId="Equation.3">
                  <p:embed/>
                </p:oleObj>
              </mc:Choice>
              <mc:Fallback>
                <p:oleObj name="Equation" r:id="rId6" imgW="1764534" imgH="406224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1296988"/>
                        <a:ext cx="2938462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9" name="18 CuadroTexto"/>
          <p:cNvSpPr txBox="1">
            <a:spLocks noChangeArrowheads="1"/>
          </p:cNvSpPr>
          <p:nvPr/>
        </p:nvSpPr>
        <p:spPr bwMode="auto">
          <a:xfrm>
            <a:off x="0" y="2438400"/>
            <a:ext cx="6781800" cy="9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Intra: </a:t>
            </a:r>
            <a:r>
              <a:rPr lang="en-GB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en-GB" altLang="en-US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abitat resource within a patch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altLang="en-US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Flux: </a:t>
            </a:r>
            <a:r>
              <a:rPr lang="en-GB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H</a:t>
            </a:r>
            <a:r>
              <a:rPr lang="en-GB" altLang="en-US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ow well connected is the patch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altLang="en-US" b="1" dirty="0">
                <a:solidFill>
                  <a:srgbClr val="3333FF"/>
                </a:solidFill>
                <a:latin typeface="Arial" panose="020B0604020202020204" pitchFamily="34" charset="0"/>
              </a:rPr>
              <a:t>Intra: </a:t>
            </a:r>
            <a:r>
              <a:rPr lang="en-GB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en-GB" altLang="en-US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atch importance for the others to remain connected</a:t>
            </a:r>
            <a:endParaRPr lang="es-E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0910" name="4 CuadroTexto"/>
          <p:cNvSpPr txBox="1">
            <a:spLocks noChangeArrowheads="1"/>
          </p:cNvSpPr>
          <p:nvPr/>
        </p:nvSpPr>
        <p:spPr bwMode="auto">
          <a:xfrm>
            <a:off x="0" y="990600"/>
            <a:ext cx="325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s-ES" alt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Saura &amp; Rubio 2010 </a:t>
            </a:r>
            <a:r>
              <a:rPr lang="es-ES" altLang="en-US" sz="1600" i="1" dirty="0" err="1">
                <a:solidFill>
                  <a:srgbClr val="0000CC"/>
                </a:solidFill>
                <a:latin typeface="Arial Rounded MT Bold" panose="020F0704030504030204" pitchFamily="34" charset="0"/>
              </a:rPr>
              <a:t>Ecography</a:t>
            </a:r>
            <a:endParaRPr lang="es-ES" altLang="en-US" sz="16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657600"/>
            <a:ext cx="41985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s-ES" altLang="en-US" b="1" dirty="0">
                <a:solidFill>
                  <a:srgbClr val="3333FF"/>
                </a:solidFill>
              </a:rPr>
              <a:t>ECA</a:t>
            </a:r>
            <a:r>
              <a:rPr lang="es-ES" altLang="en-US" b="1" dirty="0"/>
              <a:t> (</a:t>
            </a:r>
            <a:r>
              <a:rPr lang="es-ES" altLang="en-US" b="1" i="1" dirty="0" err="1"/>
              <a:t>Equivalent</a:t>
            </a:r>
            <a:r>
              <a:rPr lang="es-ES" altLang="en-US" b="1" i="1" dirty="0"/>
              <a:t> </a:t>
            </a:r>
            <a:r>
              <a:rPr lang="es-ES" altLang="en-US" b="1" i="1" dirty="0" err="1"/>
              <a:t>Connected</a:t>
            </a:r>
            <a:r>
              <a:rPr lang="es-ES" altLang="en-US" b="1" i="1" dirty="0"/>
              <a:t> </a:t>
            </a:r>
            <a:r>
              <a:rPr lang="es-ES" altLang="en-US" b="1" i="1" dirty="0" err="1"/>
              <a:t>Area</a:t>
            </a:r>
            <a:r>
              <a:rPr lang="es-ES" altLang="en-US" b="1" dirty="0"/>
              <a:t>):</a:t>
            </a:r>
          </a:p>
          <a:p>
            <a: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s-ES" altLang="en-US" b="1" dirty="0" err="1"/>
              <a:t>Area</a:t>
            </a:r>
            <a:r>
              <a:rPr lang="es-ES" altLang="en-US" b="1" dirty="0"/>
              <a:t> of a </a:t>
            </a:r>
            <a:r>
              <a:rPr lang="es-ES" altLang="en-US" b="1" dirty="0" err="1"/>
              <a:t>fictive</a:t>
            </a:r>
            <a:r>
              <a:rPr lang="es-ES" altLang="en-US" b="1" dirty="0"/>
              <a:t> single </a:t>
            </a:r>
            <a:r>
              <a:rPr lang="es-ES" altLang="en-US" b="1" dirty="0" err="1"/>
              <a:t>habitat</a:t>
            </a:r>
            <a:r>
              <a:rPr lang="es-ES" altLang="en-US" b="1" dirty="0"/>
              <a:t> </a:t>
            </a:r>
            <a:r>
              <a:rPr lang="es-ES" altLang="en-US" b="1" dirty="0" err="1"/>
              <a:t>patch</a:t>
            </a:r>
            <a:r>
              <a:rPr lang="es-ES" altLang="en-US" b="1" dirty="0"/>
              <a:t> </a:t>
            </a:r>
            <a:br>
              <a:rPr lang="es-ES" altLang="en-US" b="1" dirty="0"/>
            </a:br>
            <a:r>
              <a:rPr lang="es-ES" altLang="en-US" b="1" dirty="0" err="1"/>
              <a:t>providing</a:t>
            </a:r>
            <a:r>
              <a:rPr lang="es-ES" altLang="en-US" b="1" dirty="0"/>
              <a:t> </a:t>
            </a:r>
            <a:r>
              <a:rPr lang="es-ES" altLang="en-US" b="1" dirty="0" err="1"/>
              <a:t>the</a:t>
            </a:r>
            <a:r>
              <a:rPr lang="es-ES" altLang="en-US" b="1" dirty="0"/>
              <a:t> </a:t>
            </a:r>
            <a:r>
              <a:rPr lang="es-ES" altLang="en-US" b="1" dirty="0" err="1"/>
              <a:t>same</a:t>
            </a:r>
            <a:r>
              <a:rPr lang="es-ES" altLang="en-US" b="1" dirty="0"/>
              <a:t> </a:t>
            </a:r>
            <a:r>
              <a:rPr lang="es-ES" altLang="en-US" b="1" dirty="0" err="1"/>
              <a:t>amount</a:t>
            </a:r>
            <a:r>
              <a:rPr lang="es-ES" altLang="en-US" b="1" dirty="0"/>
              <a:t> of </a:t>
            </a:r>
            <a:br>
              <a:rPr lang="es-ES" altLang="en-US" b="1" dirty="0"/>
            </a:br>
            <a:r>
              <a:rPr lang="es-ES" altLang="en-US" b="1" dirty="0" err="1"/>
              <a:t>reachable</a:t>
            </a:r>
            <a:r>
              <a:rPr lang="es-ES" altLang="en-US" b="1" dirty="0"/>
              <a:t> </a:t>
            </a:r>
            <a:r>
              <a:rPr lang="es-ES" altLang="en-US" b="1" dirty="0" err="1"/>
              <a:t>habitat</a:t>
            </a:r>
            <a:r>
              <a:rPr lang="es-ES" altLang="en-US" b="1" dirty="0"/>
              <a:t> as </a:t>
            </a:r>
            <a:r>
              <a:rPr lang="es-ES" altLang="en-US" b="1" dirty="0" err="1"/>
              <a:t>the</a:t>
            </a:r>
            <a:r>
              <a:rPr lang="es-ES" altLang="en-US" b="1" dirty="0"/>
              <a:t> </a:t>
            </a:r>
            <a:br>
              <a:rPr lang="es-ES" altLang="en-US" b="1" dirty="0"/>
            </a:br>
            <a:r>
              <a:rPr lang="es-ES" altLang="en-US" b="1" dirty="0" err="1"/>
              <a:t>current</a:t>
            </a:r>
            <a:r>
              <a:rPr lang="es-ES" altLang="en-US" b="1" dirty="0"/>
              <a:t> set of </a:t>
            </a:r>
            <a:r>
              <a:rPr lang="es-ES" altLang="en-US" b="1" dirty="0" err="1"/>
              <a:t>patches</a:t>
            </a:r>
            <a:r>
              <a:rPr lang="es-ES" altLang="en-US" b="1" dirty="0"/>
              <a:t>.</a:t>
            </a:r>
          </a:p>
          <a:p>
            <a:r>
              <a:rPr lang="es-ES" alt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Saura et al. 2011 </a:t>
            </a:r>
            <a:r>
              <a:rPr lang="es-ES" altLang="en-US" i="1" dirty="0" err="1">
                <a:solidFill>
                  <a:srgbClr val="0000CC"/>
                </a:solidFill>
                <a:latin typeface="Arial Rounded MT Bold" panose="020F0704030504030204" pitchFamily="34" charset="0"/>
              </a:rPr>
              <a:t>Ecol.Ind</a:t>
            </a:r>
            <a:r>
              <a:rPr lang="es-ES" altLang="en-US" i="1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.</a:t>
            </a:r>
            <a:endParaRPr lang="es-ES" altLang="en-US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9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DE0B759-87EA-43DA-8736-F274FCC9981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8192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86C5662A-A16A-4BC6-8D48-EDBF1353FEE7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n-US" altLang="en-US" sz="1000"/>
          </a:p>
        </p:txBody>
      </p:sp>
      <p:sp>
        <p:nvSpPr>
          <p:cNvPr id="8192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grpSp>
        <p:nvGrpSpPr>
          <p:cNvPr id="81926" name="Group 39"/>
          <p:cNvGrpSpPr>
            <a:grpSpLocks/>
          </p:cNvGrpSpPr>
          <p:nvPr/>
        </p:nvGrpSpPr>
        <p:grpSpPr bwMode="auto">
          <a:xfrm>
            <a:off x="1522413" y="1306513"/>
            <a:ext cx="6859587" cy="522287"/>
            <a:chOff x="959" y="127"/>
            <a:chExt cx="4321" cy="329"/>
          </a:xfrm>
        </p:grpSpPr>
        <p:sp>
          <p:nvSpPr>
            <p:cNvPr id="81932" name="Text Box 18"/>
            <p:cNvSpPr txBox="1">
              <a:spLocks noChangeArrowheads="1"/>
            </p:cNvSpPr>
            <p:nvPr/>
          </p:nvSpPr>
          <p:spPr bwMode="auto">
            <a:xfrm>
              <a:off x="959" y="127"/>
              <a:ext cx="4321" cy="32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            MSPA          Graph Theory</a:t>
              </a:r>
            </a:p>
          </p:txBody>
        </p:sp>
        <p:sp>
          <p:nvSpPr>
            <p:cNvPr id="81933" name="Left-Right Arrow 1"/>
            <p:cNvSpPr>
              <a:spLocks noChangeArrowheads="1"/>
            </p:cNvSpPr>
            <p:nvPr/>
          </p:nvSpPr>
          <p:spPr bwMode="auto">
            <a:xfrm>
              <a:off x="3107" y="223"/>
              <a:ext cx="493" cy="165"/>
            </a:xfrm>
            <a:prstGeom prst="leftRightArrow">
              <a:avLst>
                <a:gd name="adj1" fmla="val 50000"/>
                <a:gd name="adj2" fmla="val 4979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en-US" altLang="en-US" sz="1600" b="1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81934" name="Picture 37" descr="Logo UP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55"/>
              <a:ext cx="38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35" name="Picture 38" descr="EtsiMontes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4"/>
              <a:ext cx="23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7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81928" name="Picture 3" descr="Screen shot 2011-03-21 at 15.3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4" descr="Screen shot 2011-03-21 at 15.37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01838"/>
            <a:ext cx="16176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TextBox 5"/>
          <p:cNvSpPr txBox="1">
            <a:spLocks noChangeArrowheads="1"/>
          </p:cNvSpPr>
          <p:nvPr/>
        </p:nvSpPr>
        <p:spPr bwMode="auto">
          <a:xfrm>
            <a:off x="65088" y="5867400"/>
            <a:ext cx="91154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 err="1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Saura</a:t>
            </a:r>
            <a:r>
              <a:rPr lang="en-US" altLang="en-US" sz="1600" b="1" dirty="0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et al, 2011</a:t>
            </a:r>
            <a:r>
              <a:rPr lang="en-US" altLang="en-US" sz="1600" b="1" i="1" dirty="0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Forest Ecology and Management</a:t>
            </a:r>
            <a:r>
              <a:rPr lang="en-US" altLang="en-US" sz="1600" b="1" dirty="0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en-US" sz="1600" b="1" dirty="0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6"/>
              </a:rPr>
              <a:t>Key structural forest connectors can</a:t>
            </a:r>
          </a:p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2D2DB9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6"/>
              </a:rPr>
              <a:t> be identified by combining landscape spatial pattern and network analysis. </a:t>
            </a:r>
            <a:endParaRPr lang="en-US" altLang="en-US" sz="1600" b="1" dirty="0">
              <a:solidFill>
                <a:srgbClr val="2D2DB9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931" name="TextBox 14"/>
          <p:cNvSpPr txBox="1">
            <a:spLocks noChangeArrowheads="1"/>
          </p:cNvSpPr>
          <p:nvPr/>
        </p:nvSpPr>
        <p:spPr bwMode="auto">
          <a:xfrm>
            <a:off x="76200" y="914400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AC55D8E-F0E1-4541-A404-611272874ACC}" type="slidenum">
              <a:rPr lang="en-US" altLang="en-US" smtClean="0">
                <a:solidFill>
                  <a:srgbClr val="004494"/>
                </a:solidFill>
              </a:rPr>
              <a:pPr/>
              <a:t>5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22531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6D917F3-4808-4075-B7F9-841C2C1894A0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76200" y="914400"/>
            <a:ext cx="190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2003 - 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784350"/>
            <a:ext cx="887095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800" b="1" dirty="0">
                <a:solidFill>
                  <a:srgbClr val="003399"/>
                </a:solidFill>
                <a:latin typeface="+mn-lt"/>
              </a:rPr>
              <a:t> From oil-spills to forests 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800" b="1" dirty="0">
                <a:solidFill>
                  <a:srgbClr val="003399"/>
                </a:solidFill>
                <a:latin typeface="+mn-lt"/>
              </a:rPr>
              <a:t> Morphological pattern analysis 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alt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 From structural to functional pattern 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Combining pattern with connectivity 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Change Analysis …</a:t>
            </a:r>
            <a:endParaRPr lang="en-US" sz="2800" b="1" kern="0" dirty="0">
              <a:solidFill>
                <a:srgbClr val="004494"/>
              </a:solidFill>
              <a:latin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alt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 Fragmentation Analysis…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  <a:defRPr/>
            </a:pPr>
            <a:r>
              <a:rPr lang="en-US" sz="2800" b="1" kern="0">
                <a:solidFill>
                  <a:srgbClr val="004494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0" smtClean="0">
                <a:solidFill>
                  <a:srgbClr val="004494"/>
                </a:solidFill>
                <a:latin typeface="Verdana" panose="020B0604030504040204" pitchFamily="34" charset="0"/>
              </a:rPr>
              <a:t>Cost Analysis </a:t>
            </a:r>
            <a:r>
              <a:rPr lang="en-US" sz="2800" b="1" kern="0" dirty="0">
                <a:solidFill>
                  <a:srgbClr val="004494"/>
                </a:solidFill>
                <a:latin typeface="Verdana" panose="020B0604030504040204" pitchFamily="34" charset="0"/>
              </a:rPr>
              <a:t>…</a:t>
            </a:r>
            <a:endParaRPr lang="en-US" sz="2800" b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22534" name="Title 2"/>
          <p:cNvSpPr>
            <a:spLocks noGrp="1"/>
          </p:cNvSpPr>
          <p:nvPr>
            <p:ph type="title"/>
          </p:nvPr>
        </p:nvSpPr>
        <p:spPr>
          <a:xfrm>
            <a:off x="457200" y="1371600"/>
            <a:ext cx="7870825" cy="430213"/>
          </a:xfrm>
        </p:spPr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Historic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295400"/>
            <a:ext cx="891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  <a:ea typeface="ＭＳ Ｐゴシック" pitchFamily="34" charset="-128"/>
                <a:cs typeface="Times New Roman"/>
              </a:rPr>
              <a:t>Pattern/Connectivity: </a:t>
            </a:r>
            <a:r>
              <a:rPr lang="en-US" sz="2400" dirty="0">
                <a:solidFill>
                  <a:srgbClr val="000090"/>
                </a:solidFill>
                <a:latin typeface="+mj-lt"/>
                <a:ea typeface="ＭＳ Ｐゴシック" pitchFamily="34" charset="-128"/>
                <a:cs typeface="Times New Roman"/>
              </a:rPr>
              <a:t>applications</a:t>
            </a:r>
          </a:p>
        </p:txBody>
      </p:sp>
      <p:pic>
        <p:nvPicPr>
          <p:cNvPr id="83971" name="Picture 25" descr="Screen Shot 2013-06-28 at 10.46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1600200" cy="2209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81000" y="2895600"/>
            <a:ext cx="1600200" cy="2209800"/>
            <a:chOff x="2801938" y="2163763"/>
            <a:chExt cx="3235325" cy="4470400"/>
          </a:xfrm>
        </p:grpSpPr>
        <p:pic>
          <p:nvPicPr>
            <p:cNvPr id="83989" name="Picture 3" descr="Screen Shot 2013-06-28 at 10.38.4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38" y="2163763"/>
              <a:ext cx="3235325" cy="447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0" name="Rectangle 1"/>
            <p:cNvSpPr>
              <a:spLocks noChangeArrowheads="1"/>
            </p:cNvSpPr>
            <p:nvPr/>
          </p:nvSpPr>
          <p:spPr bwMode="auto">
            <a:xfrm>
              <a:off x="2921000" y="3619500"/>
              <a:ext cx="2578100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1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45" name="Picture 3" descr="Screen shot 2011-03-21 at 15.3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24447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Screen shot 2011-03-21 at 15.37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2838"/>
            <a:ext cx="16764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17113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1703388" cy="2197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Screen shot 2009-09-09 at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17526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EuroAtla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20574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895600"/>
            <a:ext cx="1600200" cy="2209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4" name="Picture 3" descr="Screen Shot 2014-11-18 at 16.06.0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1676400" cy="23669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lterr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4343400"/>
            <a:ext cx="1601787" cy="22860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5105400"/>
            <a:ext cx="1993900" cy="15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5) Change Analysis…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3421139-A56D-4B11-8293-9BA6C81B9A8E}" type="slidenum">
              <a:rPr lang="en-US" altLang="en-US" smtClean="0">
                <a:solidFill>
                  <a:srgbClr val="004494"/>
                </a:solidFill>
              </a:rPr>
              <a:pPr/>
              <a:t>51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84996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379C375-858D-4E8D-A584-3B4078695F3F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84997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2011</a:t>
            </a:r>
          </a:p>
        </p:txBody>
      </p:sp>
      <p:pic>
        <p:nvPicPr>
          <p:cNvPr id="849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606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4413250"/>
            <a:ext cx="2438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132013"/>
            <a:ext cx="54864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92875" y="6492875"/>
            <a:ext cx="2133600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E048415-C03C-47E4-BD37-31ADBD1E3FB6}" type="slidenum">
              <a:rPr lang="en-US" altLang="en-US" smtClean="0">
                <a:solidFill>
                  <a:schemeClr val="bg2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en-US" altLang="en-US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675" y="1663700"/>
            <a:ext cx="89249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FOREST Changes are </a:t>
            </a:r>
            <a:r>
              <a:rPr lang="en-US" altLang="en-US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differences in FOREST classification </a:t>
            </a: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of the radiometric data at two times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FOREST Classification is done </a:t>
            </a:r>
            <a:r>
              <a:rPr lang="en-US" altLang="en-US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independently for each image</a:t>
            </a: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 and thus changes in classification results are not necessarily equivalent to changes in radiometric data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FOREST Classification </a:t>
            </a:r>
            <a:r>
              <a:rPr lang="en-US" altLang="en-US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accuracy</a:t>
            </a:r>
            <a:r>
              <a:rPr lang="en-US" altLang="en-US" sz="2400" b="1" dirty="0">
                <a:solidFill>
                  <a:srgbClr val="336600"/>
                </a:solidFill>
                <a:latin typeface="Arial" panose="020B0604020202020204" pitchFamily="34" charset="0"/>
              </a:rPr>
              <a:t> is a function of sensor quality, acquisition season, atmospheric conditions and availability of training data, etc.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9900"/>
                </a:solidFill>
                <a:latin typeface="Arial" panose="020B0604020202020204" pitchFamily="34" charset="0"/>
              </a:rPr>
              <a:t>FOREST Classification Changes </a:t>
            </a:r>
            <a:r>
              <a:rPr lang="en-US" altLang="en-US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contain </a:t>
            </a:r>
            <a:r>
              <a:rPr lang="en-US" altLang="en-US" sz="2400" b="1" dirty="0">
                <a:solidFill>
                  <a:srgbClr val="FF9900"/>
                </a:solidFill>
                <a:latin typeface="Arial" panose="020B0604020202020204" pitchFamily="34" charset="0"/>
              </a:rPr>
              <a:t>unwanted </a:t>
            </a:r>
            <a:r>
              <a:rPr lang="en-US" altLang="en-US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elements enhanced by </a:t>
            </a:r>
            <a:r>
              <a:rPr lang="en-US" altLang="en-US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misregistration</a:t>
            </a:r>
            <a:r>
              <a:rPr lang="en-US" altLang="en-US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 and noise.</a:t>
            </a:r>
            <a:endParaRPr lang="en-US" altLang="en-US" sz="2400" b="1" dirty="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31775" y="1144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05893" name="Text Box 5"/>
          <p:cNvSpPr txBox="1">
            <a:spLocks noChangeArrowheads="1"/>
          </p:cNvSpPr>
          <p:nvPr/>
        </p:nvSpPr>
        <p:spPr bwMode="auto">
          <a:xfrm>
            <a:off x="1400175" y="1152525"/>
            <a:ext cx="6497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Post-classification change detection</a:t>
            </a:r>
          </a:p>
        </p:txBody>
      </p:sp>
      <p:sp>
        <p:nvSpPr>
          <p:cNvPr id="86022" name="Date Placeholder 3"/>
          <p:cNvSpPr txBox="1">
            <a:spLocks/>
          </p:cNvSpPr>
          <p:nvPr/>
        </p:nvSpPr>
        <p:spPr bwMode="auto">
          <a:xfrm>
            <a:off x="636588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fld id="{A4E398D1-103F-463E-BE1E-30EC0718D4C0}" type="datetime3">
              <a:rPr lang="en-US" altLang="en-US" sz="1000"/>
              <a:pPr eaLnBrk="1" hangingPunct="1"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z="1000"/>
          </a:p>
        </p:txBody>
      </p:sp>
      <p:sp>
        <p:nvSpPr>
          <p:cNvPr id="8602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492875" y="6492875"/>
            <a:ext cx="2133600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52623A-38BA-447E-8DFA-C5EC5C0450B6}" type="slidenum">
              <a:rPr lang="en-US" altLang="en-US" smtClean="0">
                <a:solidFill>
                  <a:srgbClr val="004494"/>
                </a:solidFill>
              </a:rPr>
              <a:pPr/>
              <a:t>53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2700338" y="1176338"/>
            <a:ext cx="39243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/>
          <a:lstStyle/>
          <a:p>
            <a:pPr>
              <a:defRPr/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Forest Cover Change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065213" y="2909888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Synthetic Sample1</a:t>
            </a:r>
          </a:p>
        </p:txBody>
      </p:sp>
      <p:pic>
        <p:nvPicPr>
          <p:cNvPr id="90117" name="Picture 6" descr="mask00_syn1_chan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357563"/>
            <a:ext cx="2741612" cy="2741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8359" name="Picture 7" descr="mask00_syn2_chan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357563"/>
            <a:ext cx="2741612" cy="2741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10" descr="fm00_sy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838325"/>
            <a:ext cx="9525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11" descr="fm90_sy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838325"/>
            <a:ext cx="9525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1" name="Line 12"/>
          <p:cNvSpPr>
            <a:spLocks noChangeShapeType="1"/>
          </p:cNvSpPr>
          <p:nvPr/>
        </p:nvSpPr>
        <p:spPr bwMode="auto">
          <a:xfrm>
            <a:off x="2044700" y="2343150"/>
            <a:ext cx="287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8368" name="Group 16"/>
          <p:cNvGrpSpPr>
            <a:grpSpLocks/>
          </p:cNvGrpSpPr>
          <p:nvPr/>
        </p:nvGrpSpPr>
        <p:grpSpPr bwMode="auto">
          <a:xfrm>
            <a:off x="5827713" y="1838325"/>
            <a:ext cx="2608262" cy="1423988"/>
            <a:chOff x="3671" y="1026"/>
            <a:chExt cx="1643" cy="897"/>
          </a:xfrm>
        </p:grpSpPr>
        <p:sp>
          <p:nvSpPr>
            <p:cNvPr id="90126" name="Text Box 5"/>
            <p:cNvSpPr txBox="1">
              <a:spLocks noChangeArrowheads="1"/>
            </p:cNvSpPr>
            <p:nvPr/>
          </p:nvSpPr>
          <p:spPr bwMode="auto">
            <a:xfrm>
              <a:off x="3807" y="1692"/>
              <a:ext cx="13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/>
                <a:t>Synthetic Sample2</a:t>
              </a:r>
            </a:p>
          </p:txBody>
        </p:sp>
        <p:grpSp>
          <p:nvGrpSpPr>
            <p:cNvPr id="90127" name="Group 15"/>
            <p:cNvGrpSpPr>
              <a:grpSpLocks/>
            </p:cNvGrpSpPr>
            <p:nvPr/>
          </p:nvGrpSpPr>
          <p:grpSpPr bwMode="auto">
            <a:xfrm>
              <a:off x="3671" y="1026"/>
              <a:ext cx="1643" cy="600"/>
              <a:chOff x="3671" y="1026"/>
              <a:chExt cx="1643" cy="600"/>
            </a:xfrm>
          </p:grpSpPr>
          <p:pic>
            <p:nvPicPr>
              <p:cNvPr id="90128" name="Picture 8" descr="fm00_syn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4" y="1026"/>
                <a:ext cx="600" cy="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29" name="Picture 9" descr="fm90_syn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1" y="1026"/>
                <a:ext cx="600" cy="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130" name="Line 13"/>
              <p:cNvSpPr>
                <a:spLocks noChangeShapeType="1"/>
              </p:cNvSpPr>
              <p:nvPr/>
            </p:nvSpPr>
            <p:spPr bwMode="auto">
              <a:xfrm>
                <a:off x="4415" y="1344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68366" name="Text Box 14"/>
          <p:cNvSpPr txBox="1">
            <a:spLocks noChangeArrowheads="1"/>
          </p:cNvSpPr>
          <p:nvPr/>
        </p:nvSpPr>
        <p:spPr bwMode="auto">
          <a:xfrm>
            <a:off x="3889375" y="3201988"/>
            <a:ext cx="1565275" cy="2970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336600"/>
                </a:solidFill>
              </a:rPr>
              <a:t>Forest</a:t>
            </a:r>
          </a:p>
          <a:p>
            <a:pPr>
              <a:defRPr/>
            </a:pPr>
            <a:r>
              <a:rPr lang="en-US" i="1" dirty="0">
                <a:solidFill>
                  <a:srgbClr val="336600"/>
                </a:solidFill>
              </a:rPr>
              <a:t>Changes:</a:t>
            </a:r>
          </a:p>
          <a:p>
            <a:pPr>
              <a:defRPr/>
            </a:pPr>
            <a:endParaRPr lang="en-US" sz="800" dirty="0">
              <a:solidFill>
                <a:srgbClr val="33CC33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33CC33"/>
                </a:solidFill>
              </a:rPr>
              <a:t>Gain</a:t>
            </a:r>
          </a:p>
          <a:p>
            <a:pPr>
              <a:defRPr/>
            </a:pPr>
            <a:r>
              <a:rPr lang="en-US" dirty="0">
                <a:solidFill>
                  <a:srgbClr val="FF3300"/>
                </a:solidFill>
              </a:rPr>
              <a:t>Loss</a:t>
            </a:r>
          </a:p>
          <a:p>
            <a:pPr>
              <a:defRPr/>
            </a:pPr>
            <a:endParaRPr lang="en-US" dirty="0">
              <a:solidFill>
                <a:srgbClr val="FF3300"/>
              </a:solidFill>
            </a:endParaRPr>
          </a:p>
          <a:p>
            <a:pPr>
              <a:defRPr/>
            </a:pPr>
            <a:r>
              <a:rPr lang="en-US" i="1" dirty="0"/>
              <a:t>No changes: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5F5F5F"/>
                </a:solidFill>
              </a:rPr>
              <a:t>Forest</a:t>
            </a:r>
          </a:p>
          <a:p>
            <a:pPr>
              <a:defRPr/>
            </a:pPr>
            <a:r>
              <a:rPr lang="en-US" dirty="0">
                <a:solidFill>
                  <a:srgbClr val="B2B2B2"/>
                </a:solidFill>
              </a:rPr>
              <a:t>Non-forest</a:t>
            </a:r>
          </a:p>
          <a:p>
            <a:pPr>
              <a:defRPr/>
            </a:pP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90124" name="Date Placeholder 3"/>
          <p:cNvSpPr txBox="1">
            <a:spLocks/>
          </p:cNvSpPr>
          <p:nvPr/>
        </p:nvSpPr>
        <p:spPr bwMode="auto">
          <a:xfrm>
            <a:off x="636588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fld id="{338E124D-7FA0-4446-8071-2B5A2A2A08C6}" type="datetime3">
              <a:rPr lang="en-US" altLang="en-US" sz="1000"/>
              <a:pPr eaLnBrk="1" hangingPunct="1"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z="1000"/>
          </a:p>
        </p:txBody>
      </p:sp>
      <p:sp>
        <p:nvSpPr>
          <p:cNvPr id="9012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6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998E1BD-E4BC-4B9D-A3E5-9B2A2028EDEA}" type="slidenum">
              <a:rPr lang="en-US" altLang="en-US" sz="1200" b="1" smtClean="0">
                <a:solidFill>
                  <a:schemeClr val="bg2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54</a:t>
            </a:fld>
            <a:endParaRPr lang="en-US" altLang="en-US" sz="1200" b="1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92163" name="Picture 17" descr="mask90_syn2_c2c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2819400"/>
            <a:ext cx="1646238" cy="1646238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16" descr="mask90_syn2_c2c_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48200"/>
            <a:ext cx="1646237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8" descr="mask90_syn2_c2c_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990600"/>
            <a:ext cx="1646237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3923" name="Text Box 19"/>
          <p:cNvSpPr txBox="1">
            <a:spLocks noChangeArrowheads="1"/>
          </p:cNvSpPr>
          <p:nvPr/>
        </p:nvSpPr>
        <p:spPr bwMode="auto">
          <a:xfrm>
            <a:off x="147638" y="1228725"/>
            <a:ext cx="632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1: Identify Change </a:t>
            </a: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“</a:t>
            </a: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Hot Spots</a:t>
            </a: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”</a:t>
            </a:r>
            <a:endParaRPr lang="en-US" sz="280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2167" name="Text Box 22"/>
          <p:cNvSpPr txBox="1">
            <a:spLocks noChangeArrowheads="1"/>
          </p:cNvSpPr>
          <p:nvPr/>
        </p:nvSpPr>
        <p:spPr bwMode="auto">
          <a:xfrm>
            <a:off x="6024563" y="1773238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</a:rPr>
              <a:t>moderate</a:t>
            </a:r>
          </a:p>
        </p:txBody>
      </p:sp>
      <p:sp>
        <p:nvSpPr>
          <p:cNvPr id="92168" name="Text Box 23"/>
          <p:cNvSpPr txBox="1">
            <a:spLocks noChangeArrowheads="1"/>
          </p:cNvSpPr>
          <p:nvPr/>
        </p:nvSpPr>
        <p:spPr bwMode="auto">
          <a:xfrm>
            <a:off x="5703888" y="34290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</a:rPr>
              <a:t>intermediate</a:t>
            </a:r>
          </a:p>
        </p:txBody>
      </p:sp>
      <p:sp>
        <p:nvSpPr>
          <p:cNvPr id="92169" name="Text Box 24"/>
          <p:cNvSpPr txBox="1">
            <a:spLocks noChangeArrowheads="1"/>
          </p:cNvSpPr>
          <p:nvPr/>
        </p:nvSpPr>
        <p:spPr bwMode="auto">
          <a:xfrm>
            <a:off x="6097588" y="5257800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</a:rPr>
              <a:t>rigorous</a:t>
            </a:r>
          </a:p>
        </p:txBody>
      </p:sp>
      <p:pic>
        <p:nvPicPr>
          <p:cNvPr id="92170" name="Picture 28" descr="syn2"/>
          <p:cNvPicPr>
            <a:picLocks noGrp="1" noChangeAspect="1" noChangeArrowheads="1" noCrop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063" y="2209800"/>
            <a:ext cx="2857500" cy="2857500"/>
          </a:xfrm>
        </p:spPr>
      </p:pic>
      <p:sp>
        <p:nvSpPr>
          <p:cNvPr id="92171" name="Rectangle 30"/>
          <p:cNvSpPr>
            <a:spLocks noChangeArrowheads="1"/>
          </p:cNvSpPr>
          <p:nvPr/>
        </p:nvSpPr>
        <p:spPr bwMode="auto">
          <a:xfrm>
            <a:off x="250825" y="2209800"/>
            <a:ext cx="2881313" cy="2879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172" name="Text Box 31"/>
          <p:cNvSpPr txBox="1">
            <a:spLocks noChangeArrowheads="1"/>
          </p:cNvSpPr>
          <p:nvPr/>
        </p:nvSpPr>
        <p:spPr bwMode="auto">
          <a:xfrm>
            <a:off x="1979613" y="1752600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Synthetic Sample 2</a:t>
            </a:r>
          </a:p>
        </p:txBody>
      </p:sp>
      <p:sp>
        <p:nvSpPr>
          <p:cNvPr id="763936" name="Text Box 32"/>
          <p:cNvSpPr txBox="1">
            <a:spLocks noChangeArrowheads="1"/>
          </p:cNvSpPr>
          <p:nvPr/>
        </p:nvSpPr>
        <p:spPr bwMode="auto">
          <a:xfrm>
            <a:off x="3241675" y="4267200"/>
            <a:ext cx="3311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Arial" panose="020B0604020202020204" pitchFamily="34" charset="0"/>
              </a:rPr>
              <a:t>SEEDS of major changes</a:t>
            </a:r>
          </a:p>
        </p:txBody>
      </p:sp>
      <p:sp>
        <p:nvSpPr>
          <p:cNvPr id="763937" name="Text Box 33"/>
          <p:cNvSpPr txBox="1">
            <a:spLocks noChangeArrowheads="1"/>
          </p:cNvSpPr>
          <p:nvPr/>
        </p:nvSpPr>
        <p:spPr bwMode="auto">
          <a:xfrm>
            <a:off x="273050" y="5181600"/>
            <a:ext cx="208915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33CC33"/>
                </a:solidFill>
              </a:rPr>
              <a:t>Forest Gain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FF3300"/>
                </a:solidFill>
              </a:rPr>
              <a:t>Forest Loss</a:t>
            </a:r>
          </a:p>
          <a:p>
            <a:pPr eaLnBrk="1" hangingPunct="1">
              <a:defRPr/>
            </a:pPr>
            <a:endParaRPr lang="en-US" sz="1400" dirty="0">
              <a:solidFill>
                <a:srgbClr val="FF3300"/>
              </a:solidFill>
            </a:endParaRPr>
          </a:p>
          <a:p>
            <a:pPr eaLnBrk="1" hangingPunct="1">
              <a:defRPr/>
            </a:pPr>
            <a:r>
              <a:rPr lang="en-US" sz="1400" dirty="0">
                <a:solidFill>
                  <a:srgbClr val="5F5F5F"/>
                </a:solidFill>
              </a:rPr>
              <a:t>Forest stable</a:t>
            </a:r>
          </a:p>
          <a:p>
            <a:pPr eaLnBrk="1" hangingPunct="1">
              <a:defRPr/>
            </a:pPr>
            <a:r>
              <a:rPr lang="en-US" sz="1400" dirty="0">
                <a:solidFill>
                  <a:srgbClr val="B2B2B2"/>
                </a:solidFill>
              </a:rPr>
              <a:t>Non-forest stable</a:t>
            </a:r>
            <a:endParaRPr lang="en-US" sz="1400" dirty="0">
              <a:solidFill>
                <a:srgbClr val="FF3300"/>
              </a:solidFill>
            </a:endParaRPr>
          </a:p>
        </p:txBody>
      </p:sp>
      <p:sp>
        <p:nvSpPr>
          <p:cNvPr id="92175" name="Text Box 10"/>
          <p:cNvSpPr txBox="1">
            <a:spLocks noChangeArrowheads="1"/>
          </p:cNvSpPr>
          <p:nvPr/>
        </p:nvSpPr>
        <p:spPr bwMode="auto">
          <a:xfrm>
            <a:off x="3200400" y="2286000"/>
            <a:ext cx="28194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DISTANCE to Forest Boundary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(morphological erosion)</a:t>
            </a:r>
          </a:p>
        </p:txBody>
      </p:sp>
      <p:sp>
        <p:nvSpPr>
          <p:cNvPr id="9217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A4B1335-454A-49EF-AC12-6C0F720F3B13}" type="datetime3">
              <a:rPr lang="en-US" altLang="en-US" smtClean="0"/>
              <a:pPr algn="r"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9217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3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492875" y="6492875"/>
            <a:ext cx="2133600" cy="15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9202D08-7CF2-48FB-999F-39A02588D10C}" type="slidenum">
              <a:rPr lang="en-US" altLang="en-US" smtClean="0">
                <a:solidFill>
                  <a:schemeClr val="bg2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55</a:t>
            </a:fld>
            <a:endParaRPr lang="en-US" altLang="en-US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61859" name="Text Box 3"/>
          <p:cNvSpPr txBox="1">
            <a:spLocks noChangeArrowheads="1"/>
          </p:cNvSpPr>
          <p:nvPr/>
        </p:nvSpPr>
        <p:spPr bwMode="auto">
          <a:xfrm>
            <a:off x="323850" y="1152525"/>
            <a:ext cx="3583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2: </a:t>
            </a:r>
            <a:r>
              <a:rPr 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Reconstruct</a:t>
            </a:r>
            <a:endParaRPr lang="en-US" sz="280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4212" name="Text Box 12"/>
          <p:cNvSpPr txBox="1">
            <a:spLocks noChangeArrowheads="1"/>
          </p:cNvSpPr>
          <p:nvPr/>
        </p:nvSpPr>
        <p:spPr bwMode="auto">
          <a:xfrm>
            <a:off x="79603" y="4119563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Change seeds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4213" name="Text Box 13"/>
          <p:cNvSpPr txBox="1">
            <a:spLocks noChangeArrowheads="1"/>
          </p:cNvSpPr>
          <p:nvPr/>
        </p:nvSpPr>
        <p:spPr bwMode="auto">
          <a:xfrm>
            <a:off x="274638" y="1600200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rgbClr val="33CC33"/>
                </a:solidFill>
                <a:latin typeface="Arial" panose="020B0604020202020204" pitchFamily="34" charset="0"/>
              </a:rPr>
              <a:t>Change layer</a:t>
            </a:r>
          </a:p>
        </p:txBody>
      </p:sp>
      <p:cxnSp>
        <p:nvCxnSpPr>
          <p:cNvPr id="94214" name="AutoShape 14"/>
          <p:cNvCxnSpPr>
            <a:cxnSpLocks noChangeShapeType="1"/>
          </p:cNvCxnSpPr>
          <p:nvPr/>
        </p:nvCxnSpPr>
        <p:spPr bwMode="auto">
          <a:xfrm>
            <a:off x="2017713" y="2874963"/>
            <a:ext cx="19050" cy="2519362"/>
          </a:xfrm>
          <a:prstGeom prst="bentConnector3">
            <a:avLst>
              <a:gd name="adj1" fmla="val 1682604"/>
            </a:avLst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5" name="Line 19"/>
          <p:cNvSpPr>
            <a:spLocks noChangeShapeType="1"/>
          </p:cNvSpPr>
          <p:nvPr/>
        </p:nvSpPr>
        <p:spPr bwMode="auto">
          <a:xfrm flipV="1">
            <a:off x="2359143" y="4488895"/>
            <a:ext cx="27928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Text Box 21"/>
          <p:cNvSpPr txBox="1">
            <a:spLocks noChangeArrowheads="1"/>
          </p:cNvSpPr>
          <p:nvPr/>
        </p:nvSpPr>
        <p:spPr bwMode="auto">
          <a:xfrm>
            <a:off x="2536825" y="2736850"/>
            <a:ext cx="192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Arial" panose="020B0604020202020204" pitchFamily="34" charset="0"/>
              </a:rPr>
              <a:t>Reconstructed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Arial" panose="020B0604020202020204" pitchFamily="34" charset="0"/>
              </a:rPr>
              <a:t>Change Objects</a:t>
            </a:r>
          </a:p>
        </p:txBody>
      </p:sp>
      <p:pic>
        <p:nvPicPr>
          <p:cNvPr id="94218" name="Picture 23" descr="mask90_syn2_c2c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470400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24" descr="mask00_syn2_chan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2247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25" descr="mask00_syn2_r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492500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3" name="Text Box 10"/>
          <p:cNvSpPr txBox="1">
            <a:spLocks noChangeArrowheads="1"/>
          </p:cNvSpPr>
          <p:nvPr/>
        </p:nvSpPr>
        <p:spPr bwMode="auto">
          <a:xfrm>
            <a:off x="2433637" y="1828800"/>
            <a:ext cx="22320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morphological reconstruction </a:t>
            </a:r>
            <a:b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by dilation</a:t>
            </a:r>
          </a:p>
        </p:txBody>
      </p:sp>
      <p:sp>
        <p:nvSpPr>
          <p:cNvPr id="94224" name="Date Placeholder 3"/>
          <p:cNvSpPr txBox="1">
            <a:spLocks/>
          </p:cNvSpPr>
          <p:nvPr/>
        </p:nvSpPr>
        <p:spPr bwMode="auto">
          <a:xfrm>
            <a:off x="636588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fld id="{B89AF4CD-5105-474F-9A4E-D98552C0F7AF}" type="datetime3">
              <a:rPr lang="en-US" altLang="en-US" sz="1000"/>
              <a:pPr eaLnBrk="1" hangingPunct="1"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z="1000"/>
          </a:p>
        </p:txBody>
      </p:sp>
      <p:sp>
        <p:nvSpPr>
          <p:cNvPr id="9422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056662" y="1152525"/>
            <a:ext cx="40575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3: </a:t>
            </a:r>
            <a:r>
              <a:rPr 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Fill </a:t>
            </a:r>
            <a:r>
              <a:rPr 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small </a:t>
            </a:r>
            <a:r>
              <a:rPr 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holes</a:t>
            </a:r>
            <a:endParaRPr lang="en-US" sz="280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2971800" y="5408612"/>
            <a:ext cx="30241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i="1" dirty="0">
                <a:solidFill>
                  <a:srgbClr val="336600"/>
                </a:solidFill>
              </a:rPr>
              <a:t>Forest Changes:</a:t>
            </a:r>
          </a:p>
          <a:p>
            <a:pPr algn="ctr"/>
            <a:r>
              <a:rPr lang="en-US" altLang="en-US" dirty="0">
                <a:solidFill>
                  <a:srgbClr val="33CC33"/>
                </a:solidFill>
              </a:rPr>
              <a:t>Gain</a:t>
            </a:r>
          </a:p>
          <a:p>
            <a:r>
              <a:rPr lang="en-US" altLang="en-US" dirty="0">
                <a:solidFill>
                  <a:srgbClr val="FF3300"/>
                </a:solidFill>
              </a:rPr>
              <a:t>	    Loss</a:t>
            </a:r>
          </a:p>
        </p:txBody>
      </p:sp>
      <p:pic>
        <p:nvPicPr>
          <p:cNvPr id="23" name="Picture 20" descr="mask00_syn2_recc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2616962"/>
            <a:ext cx="3400425" cy="340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629400" y="1992313"/>
            <a:ext cx="251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Final change product 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800600" y="1847056"/>
            <a:ext cx="18288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4572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6858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914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1371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1828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2286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2743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morphological filling</a:t>
            </a: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V="1">
            <a:off x="4597519" y="4405073"/>
            <a:ext cx="795219" cy="1452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376D35-F65C-4C36-B37A-CF0F4223F24A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9830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9E1B17D9-8195-48D5-9384-084CB4F3F8B0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56</a:t>
            </a:fld>
            <a:endParaRPr lang="en-US" altLang="en-US" sz="1000"/>
          </a:p>
        </p:txBody>
      </p:sp>
      <p:sp>
        <p:nvSpPr>
          <p:cNvPr id="9830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98310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983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828800"/>
            <a:ext cx="7381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18"/>
          <p:cNvSpPr txBox="1">
            <a:spLocks noChangeArrowheads="1"/>
          </p:cNvSpPr>
          <p:nvPr/>
        </p:nvSpPr>
        <p:spPr bwMode="auto">
          <a:xfrm>
            <a:off x="533400" y="1295400"/>
            <a:ext cx="8382000" cy="5207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007500"/>
              </a:gs>
            </a:gsLst>
            <a:lin ang="5400000" scaled="1"/>
          </a:gradFill>
          <a:ln w="9398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ts val="1363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9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Forest Cover Change Analysis (FRA 2010) </a:t>
            </a:r>
          </a:p>
        </p:txBody>
      </p:sp>
      <p:pic>
        <p:nvPicPr>
          <p:cNvPr id="98313" name="Picture 11" descr="fao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19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57199" y="5867400"/>
            <a:ext cx="80502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19200"/>
            <a:ext cx="91808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  <a:ea typeface="ＭＳ Ｐゴシック" pitchFamily="34" charset="-128"/>
                <a:cs typeface="Times New Roman"/>
              </a:rPr>
              <a:t>Change Detection: </a:t>
            </a:r>
            <a:r>
              <a:rPr lang="en-US" sz="2400" dirty="0">
                <a:solidFill>
                  <a:srgbClr val="000090"/>
                </a:solidFill>
                <a:latin typeface="+mj-lt"/>
                <a:ea typeface="ＭＳ Ｐゴシック" pitchFamily="34" charset="-128"/>
                <a:cs typeface="Times New Roman"/>
              </a:rPr>
              <a:t>essential gain &amp; loss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ＭＳ Ｐゴシック" pitchFamily="34" charset="-128"/>
                <a:cs typeface="Times New Roman"/>
              </a:rPr>
              <a:t>areas, Elasticity</a:t>
            </a:r>
            <a:endParaRPr lang="en-US" sz="2400" dirty="0">
              <a:solidFill>
                <a:srgbClr val="000090"/>
              </a:solidFill>
              <a:latin typeface="+mj-lt"/>
              <a:ea typeface="ＭＳ Ｐゴシック" pitchFamily="34" charset="-128"/>
              <a:cs typeface="Times New Roman"/>
            </a:endParaRPr>
          </a:p>
        </p:txBody>
      </p:sp>
      <p:pic>
        <p:nvPicPr>
          <p:cNvPr id="100355" name="Picture 16" descr="patterndiff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5775"/>
            <a:ext cx="46482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981200"/>
            <a:ext cx="4038600" cy="149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latin typeface="+mn-lt"/>
                <a:cs typeface="Times New Roman"/>
              </a:rPr>
              <a:t>Simple difference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Times New Roman"/>
              </a:rPr>
              <a:t>Forest loss areas</a:t>
            </a:r>
            <a:endParaRPr lang="en-US" sz="1400" b="1" dirty="0">
              <a:solidFill>
                <a:srgbClr val="3333FF"/>
              </a:solidFill>
              <a:latin typeface="+mn-lt"/>
              <a:cs typeface="Times New Roman"/>
            </a:endParaRP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8000"/>
                </a:solidFill>
                <a:latin typeface="+mn-lt"/>
                <a:cs typeface="Times New Roman"/>
              </a:rPr>
              <a:t>Forest gain areas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0090"/>
                </a:solidFill>
                <a:cs typeface="Times New Roman"/>
              </a:rPr>
              <a:t>Remove unwanted spurious changes</a:t>
            </a:r>
          </a:p>
          <a:p>
            <a:pPr>
              <a:lnSpc>
                <a:spcPct val="120000"/>
              </a:lnSpc>
              <a:defRPr/>
            </a:pPr>
            <a:endParaRPr lang="en-US" sz="1400" b="1" dirty="0">
              <a:solidFill>
                <a:srgbClr val="008000"/>
              </a:solidFill>
              <a:latin typeface="+mn-lt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1000" y="3700463"/>
            <a:ext cx="2286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cs typeface="Times New Roman"/>
              </a:rPr>
              <a:t>FAO FRA 2010</a:t>
            </a:r>
          </a:p>
        </p:txBody>
      </p:sp>
      <p:pic>
        <p:nvPicPr>
          <p:cNvPr id="100358" name="Picture 1" descr="fra2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124200"/>
            <a:ext cx="2270125" cy="3070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60538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105400"/>
            <a:ext cx="6248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Seebach</a:t>
            </a:r>
            <a:r>
              <a:rPr lang="en-US" sz="1200" dirty="0">
                <a:latin typeface="+mn-lt"/>
              </a:rPr>
              <a:t>, L</a:t>
            </a:r>
            <a:r>
              <a:rPr lang="en-US" sz="1200" dirty="0" smtClean="0">
                <a:latin typeface="+mn-lt"/>
              </a:rPr>
              <a:t>. </a:t>
            </a:r>
            <a:r>
              <a:rPr lang="en-US" sz="1200" dirty="0">
                <a:latin typeface="+mn-lt"/>
              </a:rPr>
              <a:t>et. al (2013). Enhancing post-classification change detection 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through morphological post-processing – a sensitivity analysis. Intl. J. 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Remote Sensing, 34 (20), 7145–7162. DOI: 10.1080/01431161.2013.815382 </a:t>
            </a:r>
          </a:p>
        </p:txBody>
      </p:sp>
      <p:sp>
        <p:nvSpPr>
          <p:cNvPr id="100361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F75E27-C8B3-4F99-B030-759A12E9B633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100362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EF7153A8-6303-4906-82CF-DA0A29C6DFD1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57</a:t>
            </a:fld>
            <a:endParaRPr lang="en-US" altLang="en-US" sz="1000"/>
          </a:p>
        </p:txBody>
      </p:sp>
      <p:sp>
        <p:nvSpPr>
          <p:cNvPr id="100363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754688"/>
            <a:ext cx="6248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Riitters</a:t>
            </a:r>
            <a:r>
              <a:rPr lang="en-US" sz="1200" dirty="0" smtClean="0">
                <a:latin typeface="+mn-lt"/>
              </a:rPr>
              <a:t>, K. </a:t>
            </a:r>
            <a:r>
              <a:rPr lang="en-US" sz="1200" dirty="0">
                <a:latin typeface="+mn-lt"/>
              </a:rPr>
              <a:t>et. al (2015). A global evaluation of forest interior area dynamics using tree cover data from 2000 to </a:t>
            </a:r>
            <a:r>
              <a:rPr lang="en-US" sz="1200" dirty="0" smtClean="0">
                <a:latin typeface="+mn-lt"/>
              </a:rPr>
              <a:t>2012. Landscape Ecology. </a:t>
            </a:r>
            <a:br>
              <a:rPr lang="en-US" sz="1200" dirty="0" smtClean="0">
                <a:latin typeface="+mn-lt"/>
              </a:rPr>
            </a:br>
            <a:r>
              <a:rPr lang="en-US" sz="1200" dirty="0" smtClean="0">
                <a:latin typeface="+mn-lt"/>
              </a:rPr>
              <a:t>DOI: </a:t>
            </a:r>
            <a:r>
              <a:rPr lang="en-US" sz="1200" dirty="0">
                <a:latin typeface="+mn-lt"/>
              </a:rPr>
              <a:t>10.1007/s10980-015-0270-9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6) Fragmentation Analysis…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F1573E4-3666-44C9-8E2E-2FB002E2D6D8}" type="slidenum">
              <a:rPr lang="en-US" altLang="en-US" smtClean="0">
                <a:solidFill>
                  <a:srgbClr val="004494"/>
                </a:solidFill>
              </a:rPr>
              <a:pPr/>
              <a:t>58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01380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262ABD-6A4B-479E-8757-862FDFB31FD1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01381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2014</a:t>
            </a:r>
          </a:p>
        </p:txBody>
      </p:sp>
      <p:pic>
        <p:nvPicPr>
          <p:cNvPr id="1013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3886200"/>
            <a:ext cx="33909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96703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341563"/>
            <a:ext cx="4911725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373813" y="6475413"/>
            <a:ext cx="2133600" cy="153987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C25D031C-1059-4DD1-9912-BEF2364C2722}" type="slidenum">
              <a:rPr lang="en-US" altLang="en-US" smtClean="0">
                <a:solidFill>
                  <a:srgbClr val="004494"/>
                </a:solidFill>
                <a:latin typeface="+mn-lt"/>
              </a:rPr>
              <a:pPr>
                <a:defRPr/>
              </a:pPr>
              <a:t>59</a:t>
            </a:fld>
            <a:endParaRPr lang="en-US" altLang="en-US" smtClean="0">
              <a:solidFill>
                <a:srgbClr val="004494"/>
              </a:solidFill>
              <a:latin typeface="+mn-lt"/>
            </a:endParaRP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11"/>
          </p:nvPr>
        </p:nvSpPr>
        <p:spPr>
          <a:xfrm>
            <a:off x="636588" y="6475413"/>
            <a:ext cx="2133600" cy="153987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CCE3BA1D-0A2C-47B4-96A2-1085C3D3E981}" type="datetime3">
              <a:rPr lang="en-US" altLang="en-US" smtClean="0">
                <a:solidFill>
                  <a:srgbClr val="004494"/>
                </a:solidFill>
                <a:latin typeface="+mn-lt"/>
              </a:rPr>
              <a:pPr>
                <a:defRPr/>
              </a:pPr>
              <a:t>28 April 2016</a:t>
            </a:fld>
            <a:endParaRPr lang="en-US" altLang="en-US" smtClean="0">
              <a:solidFill>
                <a:srgbClr val="004494"/>
              </a:solidFill>
              <a:latin typeface="+mn-lt"/>
            </a:endParaRPr>
          </a:p>
        </p:txBody>
      </p:sp>
      <p:sp>
        <p:nvSpPr>
          <p:cNvPr id="14345" name="TextBox 3"/>
          <p:cNvSpPr txBox="1">
            <a:spLocks noChangeArrowheads="1"/>
          </p:cNvSpPr>
          <p:nvPr/>
        </p:nvSpPr>
        <p:spPr bwMode="auto">
          <a:xfrm>
            <a:off x="304800" y="4267200"/>
            <a:ext cx="8562975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 dirty="0" smtClean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Aim: generic, normalized [0,100]%, spatial index</a:t>
            </a:r>
            <a:endParaRPr lang="en-US" altLang="en-US" sz="2400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4766608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applicable to </a:t>
            </a:r>
            <a:r>
              <a:rPr lang="en-US" altLang="en-US" sz="2000" dirty="0" smtClean="0">
                <a:latin typeface="+mn-lt"/>
              </a:rPr>
              <a:t>all </a:t>
            </a:r>
            <a:r>
              <a:rPr lang="en-US" altLang="en-US" sz="2000" dirty="0">
                <a:latin typeface="+mn-lt"/>
              </a:rPr>
              <a:t>data </a:t>
            </a:r>
            <a:r>
              <a:rPr lang="en-US" altLang="en-US" sz="2000" dirty="0" smtClean="0">
                <a:latin typeface="+mn-lt"/>
              </a:rPr>
              <a:t>sources, scale-independent, allowing to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d</a:t>
            </a:r>
            <a:r>
              <a:rPr lang="en-US" altLang="en-US" sz="2000" dirty="0" smtClean="0">
                <a:latin typeface="+mn-lt"/>
              </a:rPr>
              <a:t>irectly compare the degree of fragmentation of different sites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m</a:t>
            </a:r>
            <a:r>
              <a:rPr lang="en-US" altLang="en-US" sz="2000" dirty="0" smtClean="0">
                <a:latin typeface="+mn-lt"/>
              </a:rPr>
              <a:t>easure/quantify temporal changes on a given site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image index averages out essential information/may be </a:t>
            </a:r>
            <a:r>
              <a:rPr lang="en-US" altLang="en-US" sz="2000" dirty="0" smtClean="0">
                <a:latin typeface="+mn-lt"/>
              </a:rPr>
              <a:t>misleading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</a:rPr>
              <a:t>detect </a:t>
            </a:r>
            <a:r>
              <a:rPr lang="en-US" altLang="en-US" sz="2000" dirty="0">
                <a:latin typeface="+mn-lt"/>
              </a:rPr>
              <a:t>fragmentation hotspots &amp; measure/quantify local changes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000" dirty="0" smtClean="0">
              <a:latin typeface="+mn-lt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9050" y="1143000"/>
            <a:ext cx="8776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 dirty="0" smtClean="0">
                <a:solidFill>
                  <a:srgbClr val="3333FF"/>
                </a:solidFill>
              </a:rPr>
              <a:t>Fragmentation: </a:t>
            </a:r>
            <a:r>
              <a:rPr lang="en-US" altLang="en-US" sz="2400" dirty="0">
                <a:solidFill>
                  <a:srgbClr val="3333FF"/>
                </a:solidFill>
                <a:latin typeface="+mn-lt"/>
              </a:rPr>
              <a:t>w</a:t>
            </a:r>
            <a:r>
              <a:rPr lang="en-US" altLang="en-US" sz="2400" dirty="0" smtClean="0">
                <a:solidFill>
                  <a:srgbClr val="3333FF"/>
                </a:solidFill>
                <a:latin typeface="+mn-lt"/>
              </a:rPr>
              <a:t>hy is it important and how to measure?</a:t>
            </a:r>
            <a:endParaRPr lang="en-US" altLang="en-US" sz="24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-76200" y="1569184"/>
            <a:ext cx="933242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Assess dynamics/impact of land cover/type changes and risk studies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Measure progress in political directives and ecological </a:t>
            </a:r>
            <a:r>
              <a:rPr lang="en-US" altLang="en-US" sz="2000" dirty="0" smtClean="0">
                <a:latin typeface="+mn-lt"/>
              </a:rPr>
              <a:t>programs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</a:rPr>
              <a:t>Definition: </a:t>
            </a:r>
            <a:r>
              <a:rPr lang="en-US" altLang="en-US" sz="2000" dirty="0">
                <a:latin typeface="+mn-lt"/>
              </a:rPr>
              <a:t>Degree to facilitate the movement for a given </a:t>
            </a:r>
            <a:r>
              <a:rPr lang="en-US" altLang="en-US" sz="2000" dirty="0" smtClean="0">
                <a:latin typeface="+mn-lt"/>
              </a:rPr>
              <a:t>species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</a:rPr>
              <a:t>Frag = f(patches</a:t>
            </a:r>
            <a:r>
              <a:rPr lang="en-US" altLang="en-US" sz="2000" dirty="0">
                <a:latin typeface="+mn-lt"/>
              </a:rPr>
              <a:t>, shape, connected, </a:t>
            </a:r>
            <a:r>
              <a:rPr lang="en-US" altLang="en-US" sz="2000" dirty="0" smtClean="0">
                <a:latin typeface="+mn-lt"/>
              </a:rPr>
              <a:t>perforation, </a:t>
            </a:r>
            <a:r>
              <a:rPr lang="en-US" altLang="en-US" sz="2000" dirty="0">
                <a:latin typeface="+mn-lt"/>
              </a:rPr>
              <a:t>dispersion, etc.)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Duality: forest is fragmented by which other land-cover types</a:t>
            </a:r>
            <a:r>
              <a:rPr lang="en-US" altLang="en-US" sz="2000" dirty="0" smtClean="0">
                <a:latin typeface="+mn-lt"/>
              </a:rPr>
              <a:t>?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-76200" y="3200400"/>
            <a:ext cx="9134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</a:rPr>
              <a:t>Summarize its components (# of patches, shape, perforation, etc.)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Generic, geometric, holistic approach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Verdana" panose="020B0604030504040204" pitchFamily="34" charset="0"/>
              </a:rPr>
              <a:t>1) From oil-spills to forests …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7AC456-4433-4F31-A90B-A24CBB72FBA1}" type="slidenum">
              <a:rPr lang="en-US" altLang="en-US" smtClean="0">
                <a:solidFill>
                  <a:srgbClr val="004494"/>
                </a:solidFill>
              </a:rPr>
              <a:pPr/>
              <a:t>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23556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6BADFC3-3931-418A-968A-7573B3D77F1E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</a:t>
            </a: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7" r="5737"/>
          <a:stretch>
            <a:fillRect/>
          </a:stretch>
        </p:blipFill>
        <p:spPr bwMode="auto">
          <a:xfrm>
            <a:off x="4572000" y="2209800"/>
            <a:ext cx="4330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092575"/>
            <a:ext cx="400526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373313"/>
            <a:ext cx="20272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876800" cy="4876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11978E46-E23F-4093-9FC1-672073EE0DFD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5476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549CD0E-2FA4-4FC1-ABA9-F47AC8FBE778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5" name="TextBox 20"/>
          <p:cNvSpPr txBox="1">
            <a:spLocks noChangeArrowheads="1"/>
          </p:cNvSpPr>
          <p:nvPr/>
        </p:nvSpPr>
        <p:spPr bwMode="auto">
          <a:xfrm>
            <a:off x="7566025" y="1371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Regular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953000" y="9906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Fragmentation = 1 - Aggregation</a:t>
            </a:r>
          </a:p>
        </p:txBody>
      </p:sp>
      <p:sp>
        <p:nvSpPr>
          <p:cNvPr id="15367" name="TextBox 11"/>
          <p:cNvSpPr txBox="1">
            <a:spLocks noChangeArrowheads="1"/>
          </p:cNvSpPr>
          <p:nvPr/>
        </p:nvSpPr>
        <p:spPr bwMode="auto">
          <a:xfrm>
            <a:off x="0" y="990600"/>
            <a:ext cx="484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Degree of fragmentation [0, 100]?</a:t>
            </a:r>
          </a:p>
        </p:txBody>
      </p:sp>
      <p:pic>
        <p:nvPicPr>
          <p:cNvPr id="1536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752600"/>
            <a:ext cx="1828800" cy="1828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0" name="TextBox 20"/>
          <p:cNvSpPr txBox="1">
            <a:spLocks noChangeArrowheads="1"/>
          </p:cNvSpPr>
          <p:nvPr/>
        </p:nvSpPr>
        <p:spPr bwMode="auto">
          <a:xfrm>
            <a:off x="5410200" y="13716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Compact</a:t>
            </a:r>
            <a:endParaRPr lang="en-US" altLang="en-US" sz="2000" dirty="0">
              <a:latin typeface="+mn-lt"/>
            </a:endParaRPr>
          </a:p>
        </p:txBody>
      </p:sp>
      <p:sp>
        <p:nvSpPr>
          <p:cNvPr id="15371" name="TextBox 16"/>
          <p:cNvSpPr txBox="1">
            <a:spLocks noChangeArrowheads="1"/>
          </p:cNvSpPr>
          <p:nvPr/>
        </p:nvSpPr>
        <p:spPr bwMode="auto">
          <a:xfrm>
            <a:off x="6705600" y="1135063"/>
            <a:ext cx="7493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4400" b="1">
                <a:solidFill>
                  <a:schemeClr val="tx1"/>
                </a:solidFill>
                <a:latin typeface="Arial" panose="020B0604020202020204" pitchFamily="34" charset="0"/>
              </a:rPr>
              <a:t>→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752600"/>
            <a:ext cx="1920875" cy="1828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4" name="Freeform 11"/>
          <p:cNvSpPr>
            <a:spLocks/>
          </p:cNvSpPr>
          <p:nvPr/>
        </p:nvSpPr>
        <p:spPr bwMode="auto">
          <a:xfrm>
            <a:off x="5572125" y="4102100"/>
            <a:ext cx="1570038" cy="1965325"/>
          </a:xfrm>
          <a:custGeom>
            <a:avLst/>
            <a:gdLst>
              <a:gd name="T0" fmla="*/ 0 w 1569308"/>
              <a:gd name="T1" fmla="*/ 1972539 h 1964725"/>
              <a:gd name="T2" fmla="*/ 248632 w 1569308"/>
              <a:gd name="T3" fmla="*/ 942849 h 1964725"/>
              <a:gd name="T4" fmla="*/ 982104 w 1569308"/>
              <a:gd name="T5" fmla="*/ 186093 h 1964725"/>
              <a:gd name="T6" fmla="*/ 1578824 w 1569308"/>
              <a:gd name="T7" fmla="*/ 0 h 1964725"/>
              <a:gd name="T8" fmla="*/ 1578824 w 1569308"/>
              <a:gd name="T9" fmla="*/ 0 h 1964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9308" h="1964725">
                <a:moveTo>
                  <a:pt x="0" y="1964725"/>
                </a:moveTo>
                <a:cubicBezTo>
                  <a:pt x="42219" y="1600200"/>
                  <a:pt x="84438" y="1235676"/>
                  <a:pt x="247135" y="939114"/>
                </a:cubicBezTo>
                <a:cubicBezTo>
                  <a:pt x="409832" y="642552"/>
                  <a:pt x="755822" y="341871"/>
                  <a:pt x="976184" y="185352"/>
                </a:cubicBezTo>
                <a:cubicBezTo>
                  <a:pt x="1196546" y="28833"/>
                  <a:pt x="1569308" y="0"/>
                  <a:pt x="1569308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121275" y="3810000"/>
            <a:ext cx="3870325" cy="2625725"/>
            <a:chOff x="5120788" y="3810000"/>
            <a:chExt cx="3870812" cy="2624483"/>
          </a:xfrm>
        </p:grpSpPr>
        <p:cxnSp>
          <p:nvCxnSpPr>
            <p:cNvPr id="105488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5550933" y="3810000"/>
              <a:ext cx="11667" cy="2286000"/>
            </a:xfrm>
            <a:prstGeom prst="straightConnector1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5489" name="Group 25"/>
            <p:cNvGrpSpPr>
              <a:grpSpLocks/>
            </p:cNvGrpSpPr>
            <p:nvPr/>
          </p:nvGrpSpPr>
          <p:grpSpPr bwMode="auto">
            <a:xfrm>
              <a:off x="5120788" y="3910975"/>
              <a:ext cx="3870812" cy="2523508"/>
              <a:chOff x="5120788" y="3910975"/>
              <a:chExt cx="3870812" cy="2523508"/>
            </a:xfrm>
          </p:grpSpPr>
          <p:cxnSp>
            <p:nvCxnSpPr>
              <p:cNvPr id="105490" name="Straight Arrow Connector 15"/>
              <p:cNvCxnSpPr>
                <a:cxnSpLocks noChangeShapeType="1"/>
              </p:cNvCxnSpPr>
              <p:nvPr/>
            </p:nvCxnSpPr>
            <p:spPr bwMode="auto">
              <a:xfrm>
                <a:off x="5562600" y="6096000"/>
                <a:ext cx="3352800" cy="0"/>
              </a:xfrm>
              <a:prstGeom prst="straightConnector1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377" name="TextBox 6"/>
              <p:cNvSpPr txBox="1">
                <a:spLocks noChangeArrowheads="1"/>
              </p:cNvSpPr>
              <p:nvPr/>
            </p:nvSpPr>
            <p:spPr bwMode="auto">
              <a:xfrm rot="16200000">
                <a:off x="4207715" y="4824624"/>
                <a:ext cx="2164326" cy="338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600" dirty="0">
                    <a:latin typeface="+mn-lt"/>
                  </a:rPr>
                  <a:t>Fragmentation [%]</a:t>
                </a:r>
              </a:p>
            </p:txBody>
          </p:sp>
          <p:sp>
            <p:nvSpPr>
              <p:cNvPr id="15378" name="TextBox 9"/>
              <p:cNvSpPr txBox="1">
                <a:spLocks noChangeArrowheads="1"/>
              </p:cNvSpPr>
              <p:nvPr/>
            </p:nvSpPr>
            <p:spPr bwMode="auto">
              <a:xfrm>
                <a:off x="6422702" y="6096506"/>
                <a:ext cx="1259046" cy="337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600" dirty="0">
                    <a:latin typeface="+mn-lt"/>
                  </a:rPr>
                  <a:t>Cover [%]</a:t>
                </a:r>
              </a:p>
            </p:txBody>
          </p:sp>
          <p:pic>
            <p:nvPicPr>
              <p:cNvPr id="105493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897" y="4256088"/>
                <a:ext cx="3190103" cy="1796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5494" name="Straight Connector 19"/>
              <p:cNvCxnSpPr>
                <a:cxnSpLocks noChangeShapeType="1"/>
              </p:cNvCxnSpPr>
              <p:nvPr/>
            </p:nvCxnSpPr>
            <p:spPr bwMode="auto">
              <a:xfrm flipV="1">
                <a:off x="5562600" y="4256088"/>
                <a:ext cx="3429000" cy="1111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5495" name="Straight Connector 32"/>
              <p:cNvCxnSpPr>
                <a:cxnSpLocks noChangeShapeType="1"/>
              </p:cNvCxnSpPr>
              <p:nvPr/>
            </p:nvCxnSpPr>
            <p:spPr bwMode="auto">
              <a:xfrm flipV="1">
                <a:off x="7142205" y="3938931"/>
                <a:ext cx="0" cy="21426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5496" name="TextBox 24"/>
              <p:cNvSpPr txBox="1">
                <a:spLocks noChangeArrowheads="1"/>
              </p:cNvSpPr>
              <p:nvPr/>
            </p:nvSpPr>
            <p:spPr bwMode="auto">
              <a:xfrm>
                <a:off x="5602813" y="3962400"/>
                <a:ext cx="5693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•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lnSpc>
                    <a:spcPts val="2400"/>
                  </a:lnSpc>
                  <a:buClr>
                    <a:srgbClr val="37ACDE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lnSpc>
                    <a:spcPts val="2400"/>
                  </a:lnSpc>
                  <a:buClr>
                    <a:srgbClr val="37ACDE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  <a:latin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05497" name="TextBox 36"/>
              <p:cNvSpPr txBox="1">
                <a:spLocks noChangeArrowheads="1"/>
              </p:cNvSpPr>
              <p:nvPr/>
            </p:nvSpPr>
            <p:spPr bwMode="auto">
              <a:xfrm rot="-5400000">
                <a:off x="6833761" y="5217508"/>
                <a:ext cx="4411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•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lnSpc>
                    <a:spcPts val="2400"/>
                  </a:lnSpc>
                  <a:buClr>
                    <a:srgbClr val="37ACDE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lnSpc>
                    <a:spcPts val="2400"/>
                  </a:lnSpc>
                  <a:buClr>
                    <a:srgbClr val="37ACDE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  <a:latin typeface="Arial" panose="020B0604020202020204" pitchFamily="34" charset="0"/>
                  </a:rPr>
                  <a:t>50</a:t>
                </a:r>
              </a:p>
            </p:txBody>
          </p:sp>
        </p:grpSp>
      </p:grpSp>
      <p:pic>
        <p:nvPicPr>
          <p:cNvPr id="10548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65246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7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70" grpId="0"/>
      <p:bldP spid="1537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3CBC275-1A65-46E8-B3BB-1011948C7A43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6499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C78B794-097F-4978-B040-97D4BF1AA849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735138" y="1189038"/>
            <a:ext cx="563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Fragmentation = f(Contagion)</a:t>
            </a:r>
          </a:p>
        </p:txBody>
      </p:sp>
      <p:pic>
        <p:nvPicPr>
          <p:cNvPr id="1065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24150"/>
            <a:ext cx="34004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667000"/>
            <a:ext cx="1790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0" y="1733550"/>
            <a:ext cx="863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Local clumpiness: moving window of pre-defined size, i.e. 50 x 50 pixels</a:t>
            </a: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0" y="2293938"/>
            <a:ext cx="628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Forest pixels intersection types in cardinal directions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51275" y="4505325"/>
            <a:ext cx="5081588" cy="830263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400" dirty="0">
                <a:latin typeface="+mn-lt"/>
              </a:rPr>
              <a:t>Fragmentation = 1 – Contagion</a:t>
            </a:r>
          </a:p>
          <a:p>
            <a:pPr algn="ctr">
              <a:defRPr/>
            </a:pPr>
            <a:r>
              <a:rPr lang="en-US" altLang="en-US" sz="2400" dirty="0">
                <a:latin typeface="+mn-lt"/>
              </a:rPr>
              <a:t>(mapping Foreground only)</a:t>
            </a:r>
          </a:p>
        </p:txBody>
      </p:sp>
      <p:sp>
        <p:nvSpPr>
          <p:cNvPr id="106506" name="TextBox 10"/>
          <p:cNvSpPr txBox="1">
            <a:spLocks noChangeArrowheads="1"/>
          </p:cNvSpPr>
          <p:nvPr/>
        </p:nvSpPr>
        <p:spPr bwMode="auto">
          <a:xfrm>
            <a:off x="5715000" y="36576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06507" name="TextBox 11"/>
          <p:cNvSpPr txBox="1">
            <a:spLocks noChangeArrowheads="1"/>
          </p:cNvSpPr>
          <p:nvPr/>
        </p:nvSpPr>
        <p:spPr bwMode="auto">
          <a:xfrm>
            <a:off x="5715000" y="27432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6508" name="TextBox 12"/>
          <p:cNvSpPr txBox="1">
            <a:spLocks noChangeArrowheads="1"/>
          </p:cNvSpPr>
          <p:nvPr/>
        </p:nvSpPr>
        <p:spPr bwMode="auto">
          <a:xfrm>
            <a:off x="5715000" y="318135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72200" y="2362200"/>
            <a:ext cx="30591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Contagion:</a:t>
            </a:r>
          </a:p>
          <a:p>
            <a:pPr>
              <a:defRPr/>
            </a:pPr>
            <a:r>
              <a:rPr lang="en-US" altLang="en-US" dirty="0">
                <a:latin typeface="+mn-lt"/>
              </a:rPr>
              <a:t> # F-F / (# F-F + # N-F)</a:t>
            </a:r>
          </a:p>
          <a:p>
            <a:pPr>
              <a:defRPr/>
            </a:pPr>
            <a:r>
              <a:rPr lang="en-US" altLang="en-US" dirty="0">
                <a:latin typeface="+mn-lt"/>
              </a:rPr>
              <a:t> = 5/11 = 0.4545</a:t>
            </a:r>
          </a:p>
          <a:p>
            <a:pPr>
              <a:defRPr/>
            </a:pPr>
            <a:endParaRPr lang="en-US" altLang="en-US" dirty="0">
              <a:latin typeface="+mn-lt"/>
            </a:endParaRPr>
          </a:p>
          <a:p>
            <a:pPr>
              <a:defRPr/>
            </a:pPr>
            <a:r>
              <a:rPr lang="en-US" altLang="en-US" dirty="0">
                <a:solidFill>
                  <a:srgbClr val="3333FF"/>
                </a:solidFill>
                <a:latin typeface="+mn-lt"/>
              </a:rPr>
              <a:t>Maximum</a:t>
            </a:r>
            <a:r>
              <a:rPr lang="en-US" altLang="en-US" dirty="0">
                <a:latin typeface="+mn-lt"/>
              </a:rPr>
              <a:t> contagion: 1</a:t>
            </a:r>
          </a:p>
          <a:p>
            <a:pPr>
              <a:defRPr/>
            </a:pPr>
            <a:r>
              <a:rPr lang="en-US" altLang="en-US" dirty="0">
                <a:solidFill>
                  <a:srgbClr val="3333FF"/>
                </a:solidFill>
                <a:latin typeface="+mn-lt"/>
              </a:rPr>
              <a:t>Minimum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smtClean="0">
                <a:latin typeface="+mn-lt"/>
              </a:rPr>
              <a:t> contagion</a:t>
            </a:r>
            <a:r>
              <a:rPr lang="en-US" altLang="en-US" dirty="0">
                <a:latin typeface="+mn-lt"/>
              </a:rPr>
              <a:t>: 0 </a:t>
            </a:r>
          </a:p>
        </p:txBody>
      </p:sp>
      <p:sp>
        <p:nvSpPr>
          <p:cNvPr id="10651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46387B9-8511-428A-9E2D-1CA416C54645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8547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C03E3560-67AC-436C-8785-D8F669C867AF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49463" y="1189038"/>
            <a:ext cx="5218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8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Fragmentation = f(Entropy)</a:t>
            </a:r>
          </a:p>
        </p:txBody>
      </p:sp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304800" y="1676400"/>
            <a:ext cx="8215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dirty="0">
                <a:latin typeface="+mn-lt"/>
              </a:rPr>
              <a:t>Entropy: degree of information content ~ irregularity/disorder</a:t>
            </a:r>
          </a:p>
        </p:txBody>
      </p:sp>
      <p:pic>
        <p:nvPicPr>
          <p:cNvPr id="10855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90775"/>
            <a:ext cx="1476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90775"/>
            <a:ext cx="1476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8550"/>
            <a:ext cx="1485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90775"/>
            <a:ext cx="14859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7"/>
          <p:cNvSpPr txBox="1">
            <a:spLocks noChangeArrowheads="1"/>
          </p:cNvSpPr>
          <p:nvPr/>
        </p:nvSpPr>
        <p:spPr bwMode="auto">
          <a:xfrm>
            <a:off x="838200" y="1981200"/>
            <a:ext cx="7077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 dirty="0">
                <a:latin typeface="+mn-lt"/>
              </a:rPr>
              <a:t>Increase of </a:t>
            </a:r>
            <a:r>
              <a:rPr lang="en-US" altLang="en-US" sz="2000" dirty="0" smtClean="0">
                <a:latin typeface="+mn-lt"/>
              </a:rPr>
              <a:t>disorder/randomness/complexity/Entropy</a:t>
            </a:r>
            <a:endParaRPr lang="en-US" altLang="en-US" sz="2000" dirty="0">
              <a:latin typeface="+mn-lt"/>
            </a:endParaRPr>
          </a:p>
        </p:txBody>
      </p:sp>
      <p:cxnSp>
        <p:nvCxnSpPr>
          <p:cNvPr id="108555" name="Straight Arrow Connector 19"/>
          <p:cNvCxnSpPr>
            <a:cxnSpLocks noChangeShapeType="1"/>
          </p:cNvCxnSpPr>
          <p:nvPr/>
        </p:nvCxnSpPr>
        <p:spPr bwMode="auto">
          <a:xfrm>
            <a:off x="6157913" y="3074988"/>
            <a:ext cx="487362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56" name="Straight Arrow Connector 25"/>
          <p:cNvCxnSpPr>
            <a:cxnSpLocks noChangeShapeType="1"/>
          </p:cNvCxnSpPr>
          <p:nvPr/>
        </p:nvCxnSpPr>
        <p:spPr bwMode="auto">
          <a:xfrm>
            <a:off x="1828800" y="3076575"/>
            <a:ext cx="487363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57" name="Straight Arrow Connector 26"/>
          <p:cNvCxnSpPr>
            <a:cxnSpLocks noChangeShapeType="1"/>
          </p:cNvCxnSpPr>
          <p:nvPr/>
        </p:nvCxnSpPr>
        <p:spPr bwMode="auto">
          <a:xfrm>
            <a:off x="4038600" y="3076575"/>
            <a:ext cx="487363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0" name="TextBox 28"/>
          <p:cNvSpPr txBox="1">
            <a:spLocks noChangeArrowheads="1"/>
          </p:cNvSpPr>
          <p:nvPr/>
        </p:nvSpPr>
        <p:spPr bwMode="auto">
          <a:xfrm>
            <a:off x="-76200" y="5089525"/>
            <a:ext cx="340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P: probability of </a:t>
            </a:r>
            <a:r>
              <a:rPr lang="en-US" altLang="en-US" dirty="0" err="1">
                <a:latin typeface="+mn-lt"/>
              </a:rPr>
              <a:t>cell|cell</a:t>
            </a:r>
            <a:r>
              <a:rPr lang="en-US" altLang="en-US" dirty="0">
                <a:latin typeface="+mn-lt"/>
              </a:rPr>
              <a:t> </a:t>
            </a:r>
          </a:p>
          <a:p>
            <a:pPr>
              <a:defRPr/>
            </a:pPr>
            <a:r>
              <a:rPr lang="en-US" altLang="en-US" dirty="0">
                <a:latin typeface="+mn-lt"/>
              </a:rPr>
              <a:t>difference in all 8 directions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140075" y="3867150"/>
            <a:ext cx="5867400" cy="2533650"/>
            <a:chOff x="0" y="3714690"/>
            <a:chExt cx="5867400" cy="2533710"/>
          </a:xfrm>
        </p:grpSpPr>
        <p:sp>
          <p:nvSpPr>
            <p:cNvPr id="19473" name="TextBox 30"/>
            <p:cNvSpPr txBox="1">
              <a:spLocks noChangeArrowheads="1"/>
            </p:cNvSpPr>
            <p:nvPr/>
          </p:nvSpPr>
          <p:spPr bwMode="auto">
            <a:xfrm>
              <a:off x="0" y="3714690"/>
              <a:ext cx="5824538" cy="36989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dirty="0">
                  <a:latin typeface="+mn-lt"/>
                </a:rPr>
                <a:t>Fragmentation = (</a:t>
              </a:r>
              <a:r>
                <a:rPr lang="en-US" altLang="en-US" dirty="0" err="1">
                  <a:latin typeface="+mn-lt"/>
                </a:rPr>
                <a:t>Emed</a:t>
              </a:r>
              <a:r>
                <a:rPr lang="en-US" altLang="en-US" dirty="0">
                  <a:latin typeface="+mn-lt"/>
                </a:rPr>
                <a:t> – </a:t>
              </a:r>
              <a:r>
                <a:rPr lang="en-US" altLang="en-US" dirty="0" err="1">
                  <a:latin typeface="+mn-lt"/>
                </a:rPr>
                <a:t>Emin</a:t>
              </a:r>
              <a:r>
                <a:rPr lang="en-US" altLang="en-US" dirty="0">
                  <a:latin typeface="+mn-lt"/>
                </a:rPr>
                <a:t>)/(</a:t>
              </a:r>
              <a:r>
                <a:rPr lang="en-US" altLang="en-US" dirty="0" err="1">
                  <a:latin typeface="+mn-lt"/>
                </a:rPr>
                <a:t>Emax</a:t>
              </a:r>
              <a:r>
                <a:rPr lang="en-US" altLang="en-US" dirty="0">
                  <a:latin typeface="+mn-lt"/>
                </a:rPr>
                <a:t> – </a:t>
              </a:r>
              <a:r>
                <a:rPr lang="en-US" altLang="en-US" dirty="0" err="1">
                  <a:latin typeface="+mn-lt"/>
                </a:rPr>
                <a:t>Emin</a:t>
              </a:r>
              <a:r>
                <a:rPr lang="en-US" altLang="en-US" dirty="0">
                  <a:latin typeface="+mn-lt"/>
                </a:rPr>
                <a:t>)</a:t>
              </a:r>
            </a:p>
          </p:txBody>
        </p:sp>
        <p:sp>
          <p:nvSpPr>
            <p:cNvPr id="108563" name="Rectangle 31"/>
            <p:cNvSpPr>
              <a:spLocks noChangeArrowheads="1"/>
            </p:cNvSpPr>
            <p:nvPr/>
          </p:nvSpPr>
          <p:spPr bwMode="auto">
            <a:xfrm>
              <a:off x="76200" y="4419600"/>
              <a:ext cx="1828800" cy="18288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>
              <a:lvl1pPr marL="3175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en-US" altLang="en-US" sz="7600" b="1">
                <a:solidFill>
                  <a:srgbClr val="FFD624"/>
                </a:solidFill>
              </a:endParaRPr>
            </a:p>
          </p:txBody>
        </p:sp>
        <p:pic>
          <p:nvPicPr>
            <p:cNvPr id="108564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419600"/>
              <a:ext cx="1828800" cy="1828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65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419600"/>
              <a:ext cx="1828800" cy="1828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77" name="TextBox 34"/>
            <p:cNvSpPr txBox="1">
              <a:spLocks noChangeArrowheads="1"/>
            </p:cNvSpPr>
            <p:nvPr/>
          </p:nvSpPr>
          <p:spPr bwMode="auto">
            <a:xfrm>
              <a:off x="622300" y="4068711"/>
              <a:ext cx="765175" cy="36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dirty="0" err="1">
                  <a:solidFill>
                    <a:srgbClr val="3333FF"/>
                  </a:solidFill>
                  <a:latin typeface="+mn-lt"/>
                </a:rPr>
                <a:t>Emin</a:t>
              </a:r>
              <a:endParaRPr lang="en-US" altLang="en-US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19478" name="TextBox 35"/>
            <p:cNvSpPr txBox="1">
              <a:spLocks noChangeArrowheads="1"/>
            </p:cNvSpPr>
            <p:nvPr/>
          </p:nvSpPr>
          <p:spPr bwMode="auto">
            <a:xfrm>
              <a:off x="2514600" y="4068711"/>
              <a:ext cx="836613" cy="36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dirty="0" err="1">
                  <a:latin typeface="+mn-lt"/>
                </a:rPr>
                <a:t>Emed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19479" name="TextBox 36"/>
            <p:cNvSpPr txBox="1">
              <a:spLocks noChangeArrowheads="1"/>
            </p:cNvSpPr>
            <p:nvPr/>
          </p:nvSpPr>
          <p:spPr bwMode="auto">
            <a:xfrm>
              <a:off x="4525963" y="4068711"/>
              <a:ext cx="830262" cy="36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dirty="0" err="1">
                  <a:solidFill>
                    <a:srgbClr val="3333FF"/>
                  </a:solidFill>
                  <a:latin typeface="+mn-lt"/>
                </a:rPr>
                <a:t>Emax</a:t>
              </a:r>
              <a:endParaRPr lang="en-US" altLang="en-US" dirty="0">
                <a:solidFill>
                  <a:srgbClr val="3333FF"/>
                </a:solidFill>
                <a:latin typeface="+mn-lt"/>
              </a:endParaRPr>
            </a:p>
          </p:txBody>
        </p:sp>
      </p:grpSp>
      <p:pic>
        <p:nvPicPr>
          <p:cNvPr id="108560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489450"/>
            <a:ext cx="26162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6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69619C7-816E-42CB-869C-7022D4C4B520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9571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2DA546D-7E50-445F-8A97-416A9FA040A4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pic>
        <p:nvPicPr>
          <p:cNvPr id="1095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2819400" cy="2819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0" y="16002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foreground/background 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38200" y="2057400"/>
            <a:ext cx="3009900" cy="3276600"/>
            <a:chOff x="3048000" y="2057400"/>
            <a:chExt cx="3010568" cy="3276600"/>
          </a:xfrm>
        </p:grpSpPr>
        <p:pic>
          <p:nvPicPr>
            <p:cNvPr id="10958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14600"/>
              <a:ext cx="2819400" cy="2819400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TextBox 8"/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3010568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000" dirty="0">
                  <a:latin typeface="+mn-lt"/>
                </a:rPr>
                <a:t>Pseudo elevation map</a:t>
              </a:r>
            </a:p>
          </p:txBody>
        </p:sp>
      </p:grpSp>
      <p:sp>
        <p:nvSpPr>
          <p:cNvPr id="20487" name="TextBox 3"/>
          <p:cNvSpPr txBox="1">
            <a:spLocks noChangeArrowheads="1"/>
          </p:cNvSpPr>
          <p:nvPr/>
        </p:nvSpPr>
        <p:spPr bwMode="auto">
          <a:xfrm>
            <a:off x="838200" y="1189038"/>
            <a:ext cx="827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8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Fragmentation = f(Hypsometry/Bathymetry)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4495800" y="1676400"/>
            <a:ext cx="4743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Average Distance in Foreground (</a:t>
            </a:r>
            <a:r>
              <a:rPr lang="en-US" altLang="en-US" dirty="0" err="1">
                <a:latin typeface="+mn-lt"/>
              </a:rPr>
              <a:t>adf</a:t>
            </a:r>
            <a:r>
              <a:rPr lang="en-US" altLang="en-US" dirty="0">
                <a:latin typeface="+mn-lt"/>
              </a:rPr>
              <a:t>): </a:t>
            </a:r>
          </a:p>
          <a:p>
            <a:pPr>
              <a:defRPr/>
            </a:pPr>
            <a:r>
              <a:rPr lang="en-US" altLang="en-US" dirty="0">
                <a:latin typeface="+mn-lt"/>
              </a:rPr>
              <a:t>rough guide for fragmentation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9688" y="5419725"/>
            <a:ext cx="4078288" cy="665163"/>
            <a:chOff x="-40342" y="5419770"/>
            <a:chExt cx="4078942" cy="664228"/>
          </a:xfrm>
        </p:grpSpPr>
        <p:pic>
          <p:nvPicPr>
            <p:cNvPr id="10958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13414" y="3566014"/>
              <a:ext cx="371429" cy="4078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Box 4"/>
            <p:cNvSpPr txBox="1">
              <a:spLocks noChangeArrowheads="1"/>
            </p:cNvSpPr>
            <p:nvPr/>
          </p:nvSpPr>
          <p:spPr bwMode="auto">
            <a:xfrm>
              <a:off x="913899" y="5714630"/>
              <a:ext cx="2059318" cy="369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dirty="0">
                  <a:latin typeface="+mn-lt"/>
                </a:rPr>
                <a:t>Ocean  </a:t>
              </a:r>
              <a:r>
                <a:rPr lang="en-US" altLang="en-US" dirty="0" smtClean="0">
                  <a:latin typeface="+mn-lt"/>
                </a:rPr>
                <a:t> |   </a:t>
              </a:r>
              <a:r>
                <a:rPr lang="en-US" altLang="en-US" dirty="0">
                  <a:latin typeface="+mn-lt"/>
                </a:rPr>
                <a:t>Land</a:t>
              </a:r>
            </a:p>
          </p:txBody>
        </p:sp>
        <p:cxnSp>
          <p:nvCxnSpPr>
            <p:cNvPr id="109582" name="Straight Arrow Connector 25"/>
            <p:cNvCxnSpPr>
              <a:cxnSpLocks noChangeShapeType="1"/>
            </p:cNvCxnSpPr>
            <p:nvPr/>
          </p:nvCxnSpPr>
          <p:spPr bwMode="auto">
            <a:xfrm>
              <a:off x="3093964" y="5897880"/>
              <a:ext cx="487363" cy="0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583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304800" y="5897880"/>
              <a:ext cx="533400" cy="0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9579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183856" y="2268962"/>
            <a:ext cx="3588544" cy="3004343"/>
            <a:chOff x="3810000" y="1844675"/>
            <a:chExt cx="5257800" cy="4206875"/>
          </a:xfrm>
        </p:grpSpPr>
        <p:pic>
          <p:nvPicPr>
            <p:cNvPr id="109584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844675"/>
              <a:ext cx="5257800" cy="420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5" name="Rectangle 1"/>
            <p:cNvSpPr>
              <a:spLocks noChangeArrowheads="1"/>
            </p:cNvSpPr>
            <p:nvPr/>
          </p:nvSpPr>
          <p:spPr bwMode="auto">
            <a:xfrm>
              <a:off x="7040880" y="20574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175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en-US" altLang="en-US" sz="7600" b="1">
                <a:solidFill>
                  <a:srgbClr val="FFD624"/>
                </a:solidFill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1830"/>
            <a:ext cx="5035589" cy="303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4572000" y="1676400"/>
            <a:ext cx="453707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n-lt"/>
              </a:rPr>
              <a:t>Hypsometric curve: normalized  </a:t>
            </a:r>
            <a:endParaRPr lang="en-US" altLang="en-US" dirty="0">
              <a:latin typeface="+mn-lt"/>
            </a:endParaRPr>
          </a:p>
          <a:p>
            <a:pPr>
              <a:defRPr/>
            </a:pPr>
            <a:r>
              <a:rPr lang="en-US" altLang="en-US" dirty="0" smtClean="0">
                <a:latin typeface="+mn-lt"/>
              </a:rPr>
              <a:t>cumulative frequency</a:t>
            </a:r>
            <a:endParaRPr lang="en-US" alt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FFE6E1A-8BCD-46DF-86ED-DC1A1E4D1A41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1619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F25CC54-357B-444D-84BA-B3DAB156977D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pic>
        <p:nvPicPr>
          <p:cNvPr id="1116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56038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5638800" y="1524000"/>
            <a:ext cx="228600" cy="2286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5638800" y="1828800"/>
            <a:ext cx="228600" cy="228600"/>
          </a:xfrm>
          <a:prstGeom prst="rect">
            <a:avLst/>
          </a:prstGeom>
          <a:solidFill>
            <a:srgbClr val="0099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5638800" y="2133600"/>
            <a:ext cx="228600" cy="228600"/>
          </a:xfrm>
          <a:prstGeom prst="rect">
            <a:avLst/>
          </a:prstGeom>
          <a:solidFill>
            <a:srgbClr val="3333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2438400"/>
            <a:ext cx="228600" cy="228600"/>
          </a:xfrm>
          <a:prstGeom prst="rect">
            <a:avLst/>
          </a:prstGeom>
          <a:solidFill>
            <a:srgbClr val="FFE5E5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5638800" y="2743200"/>
            <a:ext cx="228600" cy="2286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5943600" y="1447800"/>
            <a:ext cx="1328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Minimum 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0" y="990600"/>
            <a:ext cx="9261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Normalized </a:t>
            </a:r>
            <a:r>
              <a:rPr lang="en-US" altLang="en-US" b="1" dirty="0" smtClean="0">
                <a:solidFill>
                  <a:srgbClr val="FF0000"/>
                </a:solidFill>
                <a:latin typeface="+mn-lt"/>
              </a:rPr>
              <a:t>Hypsometric curve: </a:t>
            </a:r>
            <a:r>
              <a:rPr lang="en-US" altLang="en-US" dirty="0" smtClean="0">
                <a:latin typeface="+mn-lt"/>
              </a:rPr>
              <a:t>             Normalized </a:t>
            </a:r>
            <a:r>
              <a:rPr lang="en-US" altLang="en-US" dirty="0">
                <a:latin typeface="+mn-lt"/>
              </a:rPr>
              <a:t>fragmentation range: </a:t>
            </a:r>
          </a:p>
        </p:txBody>
      </p:sp>
      <p:sp>
        <p:nvSpPr>
          <p:cNvPr id="22540" name="TextBox 12"/>
          <p:cNvSpPr txBox="1">
            <a:spLocks noChangeArrowheads="1"/>
          </p:cNvSpPr>
          <p:nvPr/>
        </p:nvSpPr>
        <p:spPr bwMode="auto">
          <a:xfrm>
            <a:off x="5943600" y="1763713"/>
            <a:ext cx="3303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Foreground fragmentation </a:t>
            </a:r>
          </a:p>
        </p:txBody>
      </p:sp>
      <p:sp>
        <p:nvSpPr>
          <p:cNvPr id="22541" name="TextBox 13"/>
          <p:cNvSpPr txBox="1">
            <a:spLocks noChangeArrowheads="1"/>
          </p:cNvSpPr>
          <p:nvPr/>
        </p:nvSpPr>
        <p:spPr bwMode="auto">
          <a:xfrm>
            <a:off x="5943600" y="2068513"/>
            <a:ext cx="327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Background fragmentation</a:t>
            </a:r>
          </a:p>
        </p:txBody>
      </p:sp>
      <p:sp>
        <p:nvSpPr>
          <p:cNvPr id="22542" name="TextBox 14"/>
          <p:cNvSpPr txBox="1">
            <a:spLocks noChangeArrowheads="1"/>
          </p:cNvSpPr>
          <p:nvPr/>
        </p:nvSpPr>
        <p:spPr bwMode="auto">
          <a:xfrm>
            <a:off x="5943600" y="2373313"/>
            <a:ext cx="201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Potential range </a:t>
            </a:r>
          </a:p>
        </p:txBody>
      </p:sp>
      <p:sp>
        <p:nvSpPr>
          <p:cNvPr id="22543" name="TextBox 15"/>
          <p:cNvSpPr txBox="1">
            <a:spLocks noChangeArrowheads="1"/>
          </p:cNvSpPr>
          <p:nvPr/>
        </p:nvSpPr>
        <p:spPr bwMode="auto">
          <a:xfrm>
            <a:off x="5943600" y="2667000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Maximum </a:t>
            </a:r>
          </a:p>
        </p:txBody>
      </p:sp>
      <p:pic>
        <p:nvPicPr>
          <p:cNvPr id="11163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657600"/>
            <a:ext cx="822325" cy="822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3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3657600"/>
            <a:ext cx="822325" cy="822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34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3657600"/>
            <a:ext cx="863600" cy="822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8" name="TextBox 10"/>
          <p:cNvSpPr txBox="1">
            <a:spLocks noChangeArrowheads="1"/>
          </p:cNvSpPr>
          <p:nvPr/>
        </p:nvSpPr>
        <p:spPr bwMode="auto">
          <a:xfrm>
            <a:off x="5410200" y="3276600"/>
            <a:ext cx="123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dirty="0">
                <a:latin typeface="+mn-lt"/>
              </a:rPr>
              <a:t>minimum </a:t>
            </a:r>
          </a:p>
        </p:txBody>
      </p:sp>
      <p:sp>
        <p:nvSpPr>
          <p:cNvPr id="22549" name="TextBox 15"/>
          <p:cNvSpPr txBox="1">
            <a:spLocks noChangeArrowheads="1"/>
          </p:cNvSpPr>
          <p:nvPr/>
        </p:nvSpPr>
        <p:spPr bwMode="auto">
          <a:xfrm>
            <a:off x="8012113" y="3287713"/>
            <a:ext cx="1289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dirty="0">
                <a:latin typeface="+mn-lt"/>
              </a:rPr>
              <a:t>maximum </a:t>
            </a:r>
          </a:p>
        </p:txBody>
      </p:sp>
      <p:sp>
        <p:nvSpPr>
          <p:cNvPr id="22550" name="TextBox 8"/>
          <p:cNvSpPr txBox="1">
            <a:spLocks noChangeArrowheads="1"/>
          </p:cNvSpPr>
          <p:nvPr/>
        </p:nvSpPr>
        <p:spPr bwMode="auto">
          <a:xfrm>
            <a:off x="5486400" y="4876800"/>
            <a:ext cx="3546475" cy="338138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b="1" dirty="0" smtClean="0">
                <a:latin typeface="+mn-lt"/>
              </a:rPr>
              <a:t>Frag(</a:t>
            </a:r>
            <a:r>
              <a:rPr lang="en-US" altLang="en-US" sz="1600" b="1" dirty="0" err="1" smtClean="0">
                <a:latin typeface="+mn-lt"/>
              </a:rPr>
              <a:t>bg</a:t>
            </a:r>
            <a:r>
              <a:rPr lang="en-US" altLang="en-US" sz="1600" b="1" dirty="0" smtClean="0">
                <a:latin typeface="+mn-lt"/>
              </a:rPr>
              <a:t>/</a:t>
            </a:r>
            <a:r>
              <a:rPr lang="en-US" altLang="en-US" sz="1600" b="1" dirty="0" err="1" smtClean="0">
                <a:latin typeface="+mn-lt"/>
              </a:rPr>
              <a:t>fg</a:t>
            </a:r>
            <a:r>
              <a:rPr lang="en-US" altLang="en-US" sz="1600" b="1" dirty="0" smtClean="0">
                <a:latin typeface="+mn-lt"/>
              </a:rPr>
              <a:t>) </a:t>
            </a:r>
            <a:r>
              <a:rPr lang="en-US" altLang="en-US" sz="1600" b="1" dirty="0">
                <a:latin typeface="+mn-lt"/>
              </a:rPr>
              <a:t>= [1-A</a:t>
            </a:r>
            <a:r>
              <a:rPr lang="en-US" altLang="en-US" sz="1200" b="1" dirty="0">
                <a:latin typeface="+mn-lt"/>
              </a:rPr>
              <a:t>min</a:t>
            </a:r>
            <a:r>
              <a:rPr lang="en-US" altLang="en-US" sz="1600" b="1" dirty="0">
                <a:latin typeface="+mn-lt"/>
              </a:rPr>
              <a:t>, X, 1]</a:t>
            </a:r>
          </a:p>
        </p:txBody>
      </p:sp>
      <p:sp>
        <p:nvSpPr>
          <p:cNvPr id="22551" name="TextBox 10"/>
          <p:cNvSpPr txBox="1">
            <a:spLocks noChangeArrowheads="1"/>
          </p:cNvSpPr>
          <p:nvPr/>
        </p:nvSpPr>
        <p:spPr bwMode="auto">
          <a:xfrm>
            <a:off x="6594475" y="3276600"/>
            <a:ext cx="1492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dirty="0">
                <a:latin typeface="+mn-lt"/>
              </a:rPr>
              <a:t>intermediate</a:t>
            </a:r>
          </a:p>
        </p:txBody>
      </p:sp>
      <p:sp>
        <p:nvSpPr>
          <p:cNvPr id="22552" name="TextBox 10"/>
          <p:cNvSpPr txBox="1">
            <a:spLocks noChangeArrowheads="1"/>
          </p:cNvSpPr>
          <p:nvPr/>
        </p:nvSpPr>
        <p:spPr bwMode="auto">
          <a:xfrm>
            <a:off x="5410200" y="44958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1-A</a:t>
            </a:r>
            <a:r>
              <a:rPr lang="en-US" altLang="en-US" sz="1400" dirty="0">
                <a:latin typeface="+mn-lt"/>
              </a:rPr>
              <a:t>min</a:t>
            </a:r>
          </a:p>
        </p:txBody>
      </p:sp>
      <p:sp>
        <p:nvSpPr>
          <p:cNvPr id="22553" name="TextBox 10"/>
          <p:cNvSpPr txBox="1">
            <a:spLocks noChangeArrowheads="1"/>
          </p:cNvSpPr>
          <p:nvPr/>
        </p:nvSpPr>
        <p:spPr bwMode="auto">
          <a:xfrm>
            <a:off x="6811963" y="4495800"/>
            <a:ext cx="58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1-A</a:t>
            </a:r>
          </a:p>
        </p:txBody>
      </p:sp>
      <p:sp>
        <p:nvSpPr>
          <p:cNvPr id="22554" name="TextBox 10"/>
          <p:cNvSpPr txBox="1">
            <a:spLocks noChangeArrowheads="1"/>
          </p:cNvSpPr>
          <p:nvPr/>
        </p:nvSpPr>
        <p:spPr bwMode="auto">
          <a:xfrm>
            <a:off x="8415338" y="4495800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latin typeface="+mn-lt"/>
              </a:rPr>
              <a:t>1</a:t>
            </a:r>
          </a:p>
        </p:txBody>
      </p:sp>
      <p:sp>
        <p:nvSpPr>
          <p:cNvPr id="111642" name="Rectangle 9"/>
          <p:cNvSpPr>
            <a:spLocks noChangeArrowheads="1"/>
          </p:cNvSpPr>
          <p:nvPr/>
        </p:nvSpPr>
        <p:spPr bwMode="auto">
          <a:xfrm>
            <a:off x="8728075" y="4587875"/>
            <a:ext cx="182563" cy="182563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43" name="Rectangle 6"/>
          <p:cNvSpPr>
            <a:spLocks noChangeArrowheads="1"/>
          </p:cNvSpPr>
          <p:nvPr/>
        </p:nvSpPr>
        <p:spPr bwMode="auto">
          <a:xfrm>
            <a:off x="7326313" y="4587875"/>
            <a:ext cx="182562" cy="182563"/>
          </a:xfrm>
          <a:prstGeom prst="rect">
            <a:avLst/>
          </a:prstGeom>
          <a:solidFill>
            <a:srgbClr val="0099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44" name="Rectangle 7"/>
          <p:cNvSpPr>
            <a:spLocks noChangeArrowheads="1"/>
          </p:cNvSpPr>
          <p:nvPr/>
        </p:nvSpPr>
        <p:spPr bwMode="auto">
          <a:xfrm>
            <a:off x="7554913" y="4587875"/>
            <a:ext cx="182562" cy="182563"/>
          </a:xfrm>
          <a:prstGeom prst="rect">
            <a:avLst/>
          </a:prstGeom>
          <a:solidFill>
            <a:srgbClr val="3333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45" name="Rectangle 5"/>
          <p:cNvSpPr>
            <a:spLocks noChangeArrowheads="1"/>
          </p:cNvSpPr>
          <p:nvPr/>
        </p:nvSpPr>
        <p:spPr bwMode="auto">
          <a:xfrm>
            <a:off x="6289675" y="4587875"/>
            <a:ext cx="182563" cy="18256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marL="3175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111646" name="Rectangle 30"/>
          <p:cNvSpPr>
            <a:spLocks noChangeArrowheads="1"/>
          </p:cNvSpPr>
          <p:nvPr/>
        </p:nvSpPr>
        <p:spPr bwMode="auto">
          <a:xfrm>
            <a:off x="3932238" y="12954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pic>
        <p:nvPicPr>
          <p:cNvPr id="11164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19738"/>
            <a:ext cx="3475038" cy="53657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4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DDCF06-1A7A-4830-8FE9-7E15857478E8}" type="slidenum">
              <a:rPr lang="en-US" altLang="en-US" smtClean="0">
                <a:solidFill>
                  <a:srgbClr val="004494"/>
                </a:solidFill>
              </a:rPr>
              <a:pPr/>
              <a:t>65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13667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3D425E-3A84-4C29-B5B8-D3BA555CEE13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2316163" y="5345113"/>
            <a:ext cx="68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P05</a:t>
            </a:r>
            <a:endParaRPr lang="en-US" altLang="en-US" b="1" dirty="0">
              <a:latin typeface="+mn-lt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312988" y="4430713"/>
            <a:ext cx="68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P25</a:t>
            </a:r>
            <a:endParaRPr lang="en-US" altLang="en-US" b="1" dirty="0">
              <a:latin typeface="+mn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316163" y="3516313"/>
            <a:ext cx="68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P50</a:t>
            </a:r>
            <a:endParaRPr lang="en-US" altLang="en-US" b="1" dirty="0">
              <a:latin typeface="+mn-lt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312988" y="2678113"/>
            <a:ext cx="68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P75</a:t>
            </a:r>
            <a:endParaRPr lang="en-US" altLang="en-US" b="1" dirty="0">
              <a:latin typeface="+mn-lt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316163" y="1752600"/>
            <a:ext cx="682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P95</a:t>
            </a:r>
            <a:endParaRPr lang="en-US" altLang="en-US" b="1" dirty="0">
              <a:latin typeface="+mn-lt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054350" y="5954713"/>
            <a:ext cx="70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H00</a:t>
            </a:r>
            <a:endParaRPr lang="en-US" altLang="en-US" b="1" dirty="0">
              <a:latin typeface="+mn-lt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968750" y="5954713"/>
            <a:ext cx="70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H25</a:t>
            </a:r>
            <a:endParaRPr lang="en-US" altLang="en-US" b="1" dirty="0">
              <a:latin typeface="+mn-lt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883150" y="5943600"/>
            <a:ext cx="70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H50</a:t>
            </a:r>
            <a:endParaRPr lang="en-US" altLang="en-US" b="1" dirty="0"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97550" y="5954713"/>
            <a:ext cx="70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H75</a:t>
            </a:r>
            <a:endParaRPr lang="en-US" altLang="en-US" b="1" dirty="0">
              <a:latin typeface="+mn-l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24638" y="5954713"/>
            <a:ext cx="86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H100</a:t>
            </a:r>
            <a:endParaRPr lang="en-US" altLang="en-US" b="1" dirty="0">
              <a:latin typeface="+mn-lt"/>
            </a:endParaRPr>
          </a:p>
        </p:txBody>
      </p:sp>
      <p:pic>
        <p:nvPicPr>
          <p:cNvPr id="11367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51212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51212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0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51212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51212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2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51212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3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42068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2924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5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23622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6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4478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7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191000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8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41910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9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41910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0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4191000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1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32924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2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289300"/>
            <a:ext cx="823913" cy="8239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3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289300"/>
            <a:ext cx="823913" cy="8239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4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282950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5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23780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6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378075"/>
            <a:ext cx="823912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7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23780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8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2378075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99" name="Picture 3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14636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0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447800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1" name="Picture 3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443038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2" name="Picture 3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463675"/>
            <a:ext cx="823913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3" name="Picture 3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28295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4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2766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705" name="Picture 4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822325" cy="822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-76200" y="2895600"/>
            <a:ext cx="123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err="1" smtClean="0">
                <a:latin typeface="+mn-lt"/>
              </a:rPr>
              <a:t>chboard</a:t>
            </a:r>
            <a:endParaRPr lang="en-US" altLang="en-US" b="1" dirty="0">
              <a:latin typeface="+mn-lt"/>
            </a:endParaRP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1143000" y="2906713"/>
            <a:ext cx="1182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random</a:t>
            </a:r>
            <a:endParaRPr lang="en-US" altLang="en-US" b="1" dirty="0">
              <a:latin typeface="+mn-lt"/>
            </a:endParaRP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7620000" y="2906713"/>
            <a:ext cx="1281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+mn-lt"/>
              </a:rPr>
              <a:t>compact</a:t>
            </a:r>
            <a:endParaRPr lang="en-US" altLang="en-US" b="1" dirty="0">
              <a:latin typeface="+mn-lt"/>
            </a:endParaRP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0" y="914400"/>
            <a:ext cx="28857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RULE</a:t>
            </a:r>
            <a:r>
              <a:rPr lang="en-US" altLang="en-US" b="1" dirty="0">
                <a:latin typeface="+mn-lt"/>
              </a:rPr>
              <a:t> model = f(P,H</a:t>
            </a:r>
            <a:r>
              <a:rPr lang="en-US" altLang="en-US" b="1" dirty="0" smtClean="0">
                <a:latin typeface="+mn-lt"/>
              </a:rPr>
              <a:t>)</a:t>
            </a:r>
          </a:p>
          <a:p>
            <a:pPr>
              <a:defRPr/>
            </a:pPr>
            <a:r>
              <a:rPr lang="en-US" altLang="en-US" b="1" dirty="0" smtClean="0">
                <a:latin typeface="+mn-lt"/>
              </a:rPr>
              <a:t>P: forest amount</a:t>
            </a:r>
          </a:p>
          <a:p>
            <a:pPr>
              <a:defRPr/>
            </a:pPr>
            <a:r>
              <a:rPr lang="en-US" altLang="en-US" b="1" dirty="0" smtClean="0">
                <a:latin typeface="+mn-lt"/>
              </a:rPr>
              <a:t>H: forest adjacency</a:t>
            </a:r>
            <a:endParaRPr lang="en-US" altLang="en-US" b="1" dirty="0">
              <a:latin typeface="+mn-lt"/>
            </a:endParaRPr>
          </a:p>
          <a:p>
            <a:pPr>
              <a:defRPr/>
            </a:pPr>
            <a:r>
              <a:rPr lang="en-US" altLang="en-US" sz="1600" dirty="0">
                <a:latin typeface="+mn-lt"/>
              </a:rPr>
              <a:t>R.H. Gardner, 1999</a:t>
            </a:r>
          </a:p>
        </p:txBody>
      </p:sp>
    </p:spTree>
    <p:extLst>
      <p:ext uri="{BB962C8B-B14F-4D97-AF65-F5344CB8AC3E}">
        <p14:creationId xmlns:p14="http://schemas.microsoft.com/office/powerpoint/2010/main" val="33099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BC26880-A230-4255-9BFA-EDD85C0A5E8E}" type="slidenum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4691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8BC28FA-C0E5-4964-9E8C-B99F3CB59219}" type="datetime3">
              <a:rPr lang="en-US" altLang="en-US" smtClean="0">
                <a:latin typeface="Arial" panose="020B0604020202020204" pitchFamily="34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TextBox 11"/>
          <p:cNvSpPr txBox="1">
            <a:spLocks noChangeArrowheads="1"/>
          </p:cNvSpPr>
          <p:nvPr/>
        </p:nvSpPr>
        <p:spPr bwMode="auto">
          <a:xfrm>
            <a:off x="6718299" y="953294"/>
            <a:ext cx="1200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>
                <a:latin typeface="+mn-lt"/>
              </a:rPr>
              <a:t>Entropy</a:t>
            </a:r>
          </a:p>
        </p:txBody>
      </p:sp>
      <p:sp>
        <p:nvSpPr>
          <p:cNvPr id="25605" name="TextBox 18"/>
          <p:cNvSpPr txBox="1">
            <a:spLocks noChangeArrowheads="1"/>
          </p:cNvSpPr>
          <p:nvPr/>
        </p:nvSpPr>
        <p:spPr bwMode="auto">
          <a:xfrm>
            <a:off x="3886200" y="990600"/>
            <a:ext cx="149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 dirty="0">
                <a:latin typeface="+mn-lt"/>
              </a:rPr>
              <a:t>Contagion</a:t>
            </a:r>
          </a:p>
        </p:txBody>
      </p:sp>
      <p:pic>
        <p:nvPicPr>
          <p:cNvPr id="11469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95350"/>
            <a:ext cx="1371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71600"/>
            <a:ext cx="2193925" cy="2193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2" y="1371600"/>
            <a:ext cx="2193925" cy="2193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8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398587"/>
            <a:ext cx="2193925" cy="2193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76200" y="3581400"/>
            <a:ext cx="917263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8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Summary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- Fragmentation =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f(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Contagion,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Entropy,) [Map]; Hypsometry [index]</a:t>
            </a:r>
            <a:endParaRPr lang="en-US" altLang="en-US" sz="20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- Range 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of foreground cover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P: [5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, 25, 50, 75, 95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]%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- Range of connectivity H: [0, 25, 50, 75, 100]</a:t>
            </a:r>
            <a:endParaRPr lang="en-US" altLang="en-US" sz="20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+mn-lt"/>
                <a:cs typeface="Arial" panose="020B0604020202020204" pitchFamily="34" charset="0"/>
              </a:rPr>
              <a:t>- Boundary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conditions: checkerboard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random, compact </a:t>
            </a:r>
            <a:endParaRPr lang="en-US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4701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18B694-5A71-4DB4-B58C-3ED11682729C}" type="slidenum">
              <a:rPr lang="en-US" altLang="en-US" smtClean="0">
                <a:solidFill>
                  <a:srgbClr val="004494"/>
                </a:solidFill>
              </a:rPr>
              <a:pPr/>
              <a:t>67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16739" name="Date Placeholder 2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B76CDA7-639A-44EB-B687-F1058A10E8BE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00150"/>
            <a:ext cx="7794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Fragmentation(Entropy) on forest mask (Copernicus 2012)</a:t>
            </a:r>
          </a:p>
        </p:txBody>
      </p:sp>
      <p:pic>
        <p:nvPicPr>
          <p:cNvPr id="116741" name="Picture 5" descr="QGIS_R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5475"/>
            <a:ext cx="91440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3" descr="Entr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990600"/>
            <a:ext cx="149701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657350"/>
            <a:ext cx="2528887" cy="171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4" name="TextBox 8"/>
          <p:cNvSpPr txBox="1">
            <a:spLocks noChangeArrowheads="1"/>
          </p:cNvSpPr>
          <p:nvPr/>
        </p:nvSpPr>
        <p:spPr bwMode="auto">
          <a:xfrm>
            <a:off x="0" y="1524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0%</a:t>
            </a:r>
          </a:p>
        </p:txBody>
      </p:sp>
      <p:sp>
        <p:nvSpPr>
          <p:cNvPr id="116745" name="TextBox 9"/>
          <p:cNvSpPr txBox="1">
            <a:spLocks noChangeArrowheads="1"/>
          </p:cNvSpPr>
          <p:nvPr/>
        </p:nvSpPr>
        <p:spPr bwMode="auto">
          <a:xfrm>
            <a:off x="3063875" y="1524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100%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1BB1F8F-1DC0-4D5E-95D3-DE826F354D62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11776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373813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E0CEE8F-2BA0-4DEB-94A3-08FF136CE64A}" type="slidenum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68</a:t>
            </a:fld>
            <a:endParaRPr lang="en-US" altLang="en-US" smtClean="0"/>
          </a:p>
        </p:txBody>
      </p:sp>
      <p:sp>
        <p:nvSpPr>
          <p:cNvPr id="11776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-76200" y="1143000"/>
            <a:ext cx="531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400" b="1" i="1">
                <a:solidFill>
                  <a:schemeClr val="tx1"/>
                </a:solidFill>
                <a:latin typeface="Arial" panose="020B0604020202020204" pitchFamily="34" charset="0"/>
              </a:rPr>
              <a:t>Quantitative</a:t>
            </a: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 forest degradation [%]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166938"/>
            <a:ext cx="2817813" cy="286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fragmentation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geometric concept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not species specific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onitor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&amp; quantify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compare maps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measure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progress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in political programs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and directives.</a:t>
            </a:r>
          </a:p>
          <a:p>
            <a:pPr eaLnBrk="1" hangingPunct="1"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7767" name="Group 10"/>
          <p:cNvGrpSpPr>
            <a:grpSpLocks/>
          </p:cNvGrpSpPr>
          <p:nvPr/>
        </p:nvGrpSpPr>
        <p:grpSpPr bwMode="auto">
          <a:xfrm>
            <a:off x="5105400" y="958850"/>
            <a:ext cx="3962400" cy="487363"/>
            <a:chOff x="1511300" y="153988"/>
            <a:chExt cx="4019232" cy="535709"/>
          </a:xfrm>
        </p:grpSpPr>
        <p:sp>
          <p:nvSpPr>
            <p:cNvPr id="117773" name="Text Box 11"/>
            <p:cNvSpPr txBox="1">
              <a:spLocks noChangeArrowheads="1"/>
            </p:cNvSpPr>
            <p:nvPr/>
          </p:nvSpPr>
          <p:spPr bwMode="auto">
            <a:xfrm>
              <a:off x="1511300" y="161925"/>
              <a:ext cx="4019232" cy="5277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7500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7000"/>
                </a:lnSpc>
                <a:spcBef>
                  <a:spcPts val="1588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rgbClr val="FFFFFF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Fragmentation</a:t>
              </a:r>
            </a:p>
          </p:txBody>
        </p:sp>
        <p:pic>
          <p:nvPicPr>
            <p:cNvPr id="117774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00" y="153988"/>
              <a:ext cx="53022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7768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9725"/>
            <a:ext cx="585216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4488"/>
            <a:ext cx="585216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14488"/>
            <a:ext cx="585216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614488"/>
            <a:ext cx="585216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" y="1609725"/>
            <a:ext cx="585216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1" y="5867400"/>
            <a:ext cx="9113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n-lt"/>
              </a:rPr>
              <a:t>Vogt, P. (2015): </a:t>
            </a:r>
            <a:r>
              <a:rPr lang="pt-BR" sz="1200" i="1" dirty="0" smtClean="0">
                <a:latin typeface="+mn-lt"/>
              </a:rPr>
              <a:t>Quantifying landscape fragmentation</a:t>
            </a:r>
            <a:r>
              <a:rPr lang="pt-BR" sz="1200" dirty="0" smtClean="0">
                <a:latin typeface="+mn-lt"/>
              </a:rPr>
              <a:t>. Anais </a:t>
            </a:r>
            <a:r>
              <a:rPr lang="pt-BR" sz="1200" dirty="0">
                <a:latin typeface="+mn-lt"/>
              </a:rPr>
              <a:t>XVII Simpósio Brasileiro de Sensoriamento Remoto - SBSR, </a:t>
            </a:r>
            <a:r>
              <a:rPr lang="pt-BR" sz="1200" dirty="0" smtClean="0">
                <a:latin typeface="+mn-lt"/>
              </a:rPr>
              <a:t>pp. 1239-1246, João </a:t>
            </a:r>
            <a:r>
              <a:rPr lang="pt-BR" sz="1200" dirty="0">
                <a:latin typeface="+mn-lt"/>
              </a:rPr>
              <a:t>Pessoa-PB, Brasil, 25 a 29 de abril de 2015, INPE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</a:rPr>
              <a:t>7) Cost Analysis…</a:t>
            </a: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BAD6F26-7814-4CA4-B54D-F0A9EBE4558B}" type="slidenum">
              <a:rPr lang="en-US" altLang="en-US" smtClean="0">
                <a:solidFill>
                  <a:srgbClr val="004494"/>
                </a:solidFill>
              </a:rPr>
              <a:pPr/>
              <a:t>69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18788" name="Date Placeholder 4"/>
          <p:cNvSpPr>
            <a:spLocks noGrp="1"/>
          </p:cNvSpPr>
          <p:nvPr>
            <p:ph type="dt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DFFA88B-8C6D-43DA-899D-2D5CE2D25AE3}" type="datetime3">
              <a:rPr lang="en-US" altLang="en-US" smtClean="0">
                <a:solidFill>
                  <a:srgbClr val="004494"/>
                </a:solidFill>
              </a:rPr>
              <a:pPr/>
              <a:t>28 April 2016</a:t>
            </a:fld>
            <a:endParaRPr lang="en-US" altLang="en-US" smtClean="0">
              <a:solidFill>
                <a:srgbClr val="004494"/>
              </a:solidFill>
            </a:endParaRPr>
          </a:p>
        </p:txBody>
      </p:sp>
      <p:sp>
        <p:nvSpPr>
          <p:cNvPr id="118789" name="TextBox 5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2015</a:t>
            </a:r>
          </a:p>
        </p:txBody>
      </p:sp>
      <p:pic>
        <p:nvPicPr>
          <p:cNvPr id="1187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10163"/>
            <a:ext cx="22780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Content Placeholder 2"/>
          <p:cNvSpPr>
            <a:spLocks noGrp="1"/>
          </p:cNvSpPr>
          <p:nvPr>
            <p:ph idx="1"/>
          </p:nvPr>
        </p:nvSpPr>
        <p:spPr>
          <a:xfrm>
            <a:off x="228601" y="2163762"/>
            <a:ext cx="5183188" cy="4270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Verdana" panose="020B0604030504040204" pitchFamily="34" charset="0"/>
              </a:rPr>
              <a:t>Least Cost </a:t>
            </a:r>
            <a:r>
              <a:rPr lang="en-US" altLang="en-US" dirty="0">
                <a:latin typeface="Verdana" panose="020B0604030504040204" pitchFamily="34" charset="0"/>
              </a:rPr>
              <a:t>p</a:t>
            </a:r>
            <a:r>
              <a:rPr lang="en-US" altLang="en-US" dirty="0" smtClean="0">
                <a:latin typeface="Verdana" panose="020B0604030504040204" pitchFamily="34" charset="0"/>
              </a:rPr>
              <a:t>ath/map / geodesic distance</a:t>
            </a:r>
          </a:p>
        </p:txBody>
      </p:sp>
      <p:pic>
        <p:nvPicPr>
          <p:cNvPr id="1187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3224213"/>
            <a:ext cx="564197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241925"/>
            <a:ext cx="16764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387475"/>
            <a:ext cx="3409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2" y="2535238"/>
            <a:ext cx="5205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/>
                <a:ea typeface="MS PGothic" panose="020B0600070205080204" pitchFamily="34" charset="-128"/>
                <a:cs typeface="ＭＳ Ｐゴシック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Verdana"/>
                <a:ea typeface="MS PGothic" panose="020B0600070205080204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Verdana"/>
                <a:ea typeface="MS PGothic" panose="020B0600070205080204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  <a:ea typeface="MS PGothic" panose="020B0600070205080204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kern="0" dirty="0" smtClean="0">
                <a:latin typeface="Verdana" panose="020B0604030504040204" pitchFamily="34" charset="0"/>
              </a:rPr>
              <a:t>Human settlements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2895600" cy="33416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1A871C2-0F8A-49C5-879C-9FB6AA084719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4579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FB35EAB9-B12A-4C92-A7EC-2943E380BE15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US" altLang="en-US" sz="1000"/>
          </a:p>
        </p:txBody>
      </p:sp>
      <p:sp>
        <p:nvSpPr>
          <p:cNvPr id="2458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63575" y="2286000"/>
            <a:ext cx="8023225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0129" tIns="46698" rIns="90129" bIns="46698"/>
          <a:lstStyle/>
          <a:p>
            <a:pPr marL="457200" indent="-457200" defTabSz="457200" eaLnBrk="1" hangingPunct="1">
              <a:spcBef>
                <a:spcPts val="750"/>
              </a:spcBef>
              <a:buFontTx/>
              <a:buAutoNum type="arabicPeriod"/>
              <a:tabLst>
                <a:tab pos="361950" algn="l"/>
                <a:tab pos="819150" algn="l"/>
                <a:tab pos="1276350" algn="l"/>
                <a:tab pos="1733550" algn="l"/>
                <a:tab pos="2190750" algn="l"/>
                <a:tab pos="2647950" algn="l"/>
                <a:tab pos="3105150" algn="l"/>
                <a:tab pos="3562350" algn="l"/>
                <a:tab pos="4019550" algn="l"/>
                <a:tab pos="4476750" algn="l"/>
                <a:tab pos="4933950" algn="l"/>
                <a:tab pos="5391150" algn="l"/>
                <a:tab pos="5848350" algn="l"/>
                <a:tab pos="6305550" algn="l"/>
                <a:tab pos="6762750" algn="l"/>
                <a:tab pos="7219950" algn="l"/>
                <a:tab pos="7677150" algn="l"/>
                <a:tab pos="8134350" algn="l"/>
                <a:tab pos="8591550" algn="l"/>
                <a:tab pos="9048750" algn="l"/>
                <a:tab pos="9410700" algn="l"/>
              </a:tabLst>
              <a:defRPr/>
            </a:pPr>
            <a:r>
              <a:rPr lang="en-GB" altLang="en-US" sz="2400" b="1" i="1" dirty="0">
                <a:solidFill>
                  <a:srgbClr val="996633"/>
                </a:solidFill>
                <a:cs typeface="Arial" panose="020B0604020202020204" pitchFamily="34" charset="0"/>
              </a:rPr>
              <a:t>FSP = f (average patch size, total forest area)</a:t>
            </a:r>
          </a:p>
          <a:p>
            <a:pPr defTabSz="457200" eaLnBrk="1" hangingPunct="1">
              <a:spcBef>
                <a:spcPts val="750"/>
              </a:spcBef>
              <a:tabLst>
                <a:tab pos="361950" algn="l"/>
                <a:tab pos="819150" algn="l"/>
                <a:tab pos="1276350" algn="l"/>
                <a:tab pos="1733550" algn="l"/>
                <a:tab pos="2190750" algn="l"/>
                <a:tab pos="2647950" algn="l"/>
                <a:tab pos="3105150" algn="l"/>
                <a:tab pos="3562350" algn="l"/>
                <a:tab pos="4019550" algn="l"/>
                <a:tab pos="4476750" algn="l"/>
                <a:tab pos="4933950" algn="l"/>
                <a:tab pos="5391150" algn="l"/>
                <a:tab pos="5848350" algn="l"/>
                <a:tab pos="6305550" algn="l"/>
                <a:tab pos="6762750" algn="l"/>
                <a:tab pos="7219950" algn="l"/>
                <a:tab pos="7677150" algn="l"/>
                <a:tab pos="8134350" algn="l"/>
                <a:tab pos="8591550" algn="l"/>
                <a:tab pos="9048750" algn="l"/>
                <a:tab pos="9410700" algn="l"/>
              </a:tabLst>
              <a:defRPr/>
            </a:pPr>
            <a:endParaRPr lang="en-GB" sz="2400" b="1" i="1" dirty="0">
              <a:solidFill>
                <a:srgbClr val="996633"/>
              </a:solidFill>
              <a:latin typeface="Arial" charset="0"/>
              <a:ea typeface="ＭＳ Ｐゴシック" charset="0"/>
            </a:endParaRPr>
          </a:p>
          <a:p>
            <a:pPr defTabSz="457200" eaLnBrk="1" hangingPunct="1">
              <a:spcBef>
                <a:spcPts val="750"/>
              </a:spcBef>
              <a:tabLst>
                <a:tab pos="361950" algn="l"/>
                <a:tab pos="819150" algn="l"/>
                <a:tab pos="1276350" algn="l"/>
                <a:tab pos="1733550" algn="l"/>
                <a:tab pos="2190750" algn="l"/>
                <a:tab pos="2647950" algn="l"/>
                <a:tab pos="3105150" algn="l"/>
                <a:tab pos="3562350" algn="l"/>
                <a:tab pos="4019550" algn="l"/>
                <a:tab pos="4476750" algn="l"/>
                <a:tab pos="4933950" algn="l"/>
                <a:tab pos="5391150" algn="l"/>
                <a:tab pos="5848350" algn="l"/>
                <a:tab pos="6305550" algn="l"/>
                <a:tab pos="6762750" algn="l"/>
                <a:tab pos="7219950" algn="l"/>
                <a:tab pos="7677150" algn="l"/>
                <a:tab pos="8134350" algn="l"/>
                <a:tab pos="8591550" algn="l"/>
                <a:tab pos="9048750" algn="l"/>
                <a:tab pos="9410700" algn="l"/>
              </a:tabLst>
              <a:defRPr/>
            </a:pPr>
            <a:r>
              <a:rPr lang="en-GB" sz="2400" b="1" i="1" dirty="0">
                <a:solidFill>
                  <a:srgbClr val="996633"/>
                </a:solidFill>
                <a:latin typeface="Arial" charset="0"/>
                <a:ea typeface="ＭＳ Ｐゴシック" charset="0"/>
              </a:rPr>
              <a:t>FRAGSTATS</a:t>
            </a:r>
            <a:r>
              <a:rPr lang="en-GB" sz="2400" b="1" dirty="0">
                <a:latin typeface="Arial" charset="0"/>
                <a:ea typeface="ＭＳ Ｐゴシック" charset="0"/>
              </a:rPr>
              <a:t> (</a:t>
            </a:r>
            <a:r>
              <a:rPr lang="en-GB" sz="2400" b="1" dirty="0" err="1">
                <a:latin typeface="Arial" charset="0"/>
                <a:ea typeface="ＭＳ Ｐゴシック" charset="0"/>
              </a:rPr>
              <a:t>McGarigal</a:t>
            </a:r>
            <a:r>
              <a:rPr lang="en-GB" sz="2400" b="1" dirty="0">
                <a:latin typeface="Arial" charset="0"/>
                <a:ea typeface="ＭＳ Ｐゴシック" charset="0"/>
              </a:rPr>
              <a:t> et al. 1995): software to</a:t>
            </a:r>
            <a:br>
              <a:rPr lang="en-GB" sz="2400" b="1" dirty="0">
                <a:latin typeface="Arial" charset="0"/>
                <a:ea typeface="ＭＳ Ｐゴシック" charset="0"/>
              </a:rPr>
            </a:br>
            <a:r>
              <a:rPr lang="en-GB" sz="2400" b="1" dirty="0">
                <a:latin typeface="Arial" charset="0"/>
                <a:ea typeface="ＭＳ Ｐゴシック" charset="0"/>
              </a:rPr>
              <a:t>    calculate more than 100 statistical parameters.</a:t>
            </a:r>
          </a:p>
          <a:p>
            <a:pPr defTabSz="457200" eaLnBrk="1" hangingPunct="1">
              <a:spcBef>
                <a:spcPts val="750"/>
              </a:spcBef>
              <a:tabLst>
                <a:tab pos="361950" algn="l"/>
                <a:tab pos="819150" algn="l"/>
                <a:tab pos="1276350" algn="l"/>
                <a:tab pos="1733550" algn="l"/>
                <a:tab pos="2190750" algn="l"/>
                <a:tab pos="2647950" algn="l"/>
                <a:tab pos="3105150" algn="l"/>
                <a:tab pos="3562350" algn="l"/>
                <a:tab pos="4019550" algn="l"/>
                <a:tab pos="4476750" algn="l"/>
                <a:tab pos="4933950" algn="l"/>
                <a:tab pos="5391150" algn="l"/>
                <a:tab pos="5848350" algn="l"/>
                <a:tab pos="6305550" algn="l"/>
                <a:tab pos="6762750" algn="l"/>
                <a:tab pos="7219950" algn="l"/>
                <a:tab pos="7677150" algn="l"/>
                <a:tab pos="8134350" algn="l"/>
                <a:tab pos="8591550" algn="l"/>
                <a:tab pos="9048750" algn="l"/>
                <a:tab pos="9410700" algn="l"/>
              </a:tabLst>
              <a:defRPr/>
            </a:pPr>
            <a:r>
              <a:rPr lang="en-GB" sz="2400" b="1" dirty="0">
                <a:latin typeface="Arial" charset="0"/>
                <a:ea typeface="ＭＳ Ｐゴシック" charset="0"/>
              </a:rPr>
              <a:t/>
            </a:r>
            <a:br>
              <a:rPr lang="en-GB" sz="2400" b="1" dirty="0">
                <a:latin typeface="Arial" charset="0"/>
                <a:ea typeface="ＭＳ Ｐゴシック" charset="0"/>
              </a:rPr>
            </a:br>
            <a:r>
              <a:rPr lang="en-GB" sz="2400" b="1" i="1" dirty="0">
                <a:solidFill>
                  <a:srgbClr val="996633"/>
                </a:solidFill>
                <a:latin typeface="Arial" charset="0"/>
                <a:ea typeface="ＭＳ Ｐゴシック" charset="0"/>
              </a:rPr>
              <a:t>Pro:</a:t>
            </a:r>
            <a:r>
              <a:rPr lang="en-GB" sz="2400" b="1" dirty="0">
                <a:latin typeface="Arial" charset="0"/>
                <a:ea typeface="ＭＳ Ｐゴシック" charset="0"/>
              </a:rPr>
              <a:t> some meaningful statistics, widely accepted</a:t>
            </a:r>
          </a:p>
          <a:p>
            <a:pPr defTabSz="457200" eaLnBrk="1" hangingPunct="1">
              <a:spcBef>
                <a:spcPts val="750"/>
              </a:spcBef>
              <a:tabLst>
                <a:tab pos="361950" algn="l"/>
                <a:tab pos="819150" algn="l"/>
                <a:tab pos="1276350" algn="l"/>
                <a:tab pos="1733550" algn="l"/>
                <a:tab pos="2190750" algn="l"/>
                <a:tab pos="2647950" algn="l"/>
                <a:tab pos="3105150" algn="l"/>
                <a:tab pos="3562350" algn="l"/>
                <a:tab pos="4019550" algn="l"/>
                <a:tab pos="4476750" algn="l"/>
                <a:tab pos="4933950" algn="l"/>
                <a:tab pos="5391150" algn="l"/>
                <a:tab pos="5848350" algn="l"/>
                <a:tab pos="6305550" algn="l"/>
                <a:tab pos="6762750" algn="l"/>
                <a:tab pos="7219950" algn="l"/>
                <a:tab pos="7677150" algn="l"/>
                <a:tab pos="8134350" algn="l"/>
                <a:tab pos="8591550" algn="l"/>
                <a:tab pos="9048750" algn="l"/>
                <a:tab pos="9410700" algn="l"/>
              </a:tabLst>
              <a:defRPr/>
            </a:pPr>
            <a:r>
              <a:rPr lang="en-GB" sz="2400" b="1" dirty="0">
                <a:latin typeface="Arial" charset="0"/>
                <a:ea typeface="ＭＳ Ｐゴシック" charset="0"/>
              </a:rPr>
              <a:t/>
            </a:r>
            <a:br>
              <a:rPr lang="en-GB" sz="2400" b="1" dirty="0">
                <a:latin typeface="Arial" charset="0"/>
                <a:ea typeface="ＭＳ Ｐゴシック" charset="0"/>
              </a:rPr>
            </a:br>
            <a:r>
              <a:rPr lang="en-GB" sz="2400" b="1" i="1" dirty="0">
                <a:solidFill>
                  <a:srgbClr val="996633"/>
                </a:solidFill>
                <a:latin typeface="Arial" charset="0"/>
                <a:ea typeface="ＭＳ Ｐゴシック" charset="0"/>
              </a:rPr>
              <a:t>Con:</a:t>
            </a:r>
            <a:r>
              <a:rPr lang="en-GB" sz="2400" b="1" dirty="0">
                <a:latin typeface="Arial" charset="0"/>
                <a:ea typeface="ＭＳ Ｐゴシック" charset="0"/>
              </a:rPr>
              <a:t> interdependent, non-intuitive for FSP </a:t>
            </a:r>
          </a:p>
        </p:txBody>
      </p:sp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(1)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88" y="1840468"/>
            <a:ext cx="8278812" cy="369332"/>
          </a:xfrm>
        </p:spPr>
        <p:txBody>
          <a:bodyPr/>
          <a:lstStyle/>
          <a:p>
            <a:r>
              <a:rPr lang="en-US" sz="2400" dirty="0" smtClean="0"/>
              <a:t>Input: resistance map    +           marker map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73813" y="6426200"/>
            <a:ext cx="2133600" cy="153988"/>
          </a:xfrm>
        </p:spPr>
        <p:txBody>
          <a:bodyPr/>
          <a:lstStyle/>
          <a:p>
            <a:pPr>
              <a:defRPr/>
            </a:pPr>
            <a:fld id="{6AB136EE-9FE6-49B4-9663-EB9A4693C7BD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</p:spPr>
        <p:txBody>
          <a:bodyPr/>
          <a:lstStyle/>
          <a:p>
            <a:pPr>
              <a:defRPr/>
            </a:pPr>
            <a:fld id="{5E1C47E5-9327-4167-982D-027A20320302}" type="datetime3">
              <a:rPr lang="en-US" altLang="en-US" smtClean="0"/>
              <a:pPr>
                <a:defRPr/>
              </a:pPr>
              <a:t>28 April 2016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21" y="2326958"/>
            <a:ext cx="4069279" cy="2930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5269468"/>
            <a:ext cx="4594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A: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1 byte, mandatory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B: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2 byte, optional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C: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3 byte, optional: missing/avoid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38699" y="2326958"/>
            <a:ext cx="4076701" cy="2915603"/>
            <a:chOff x="4838699" y="1980526"/>
            <a:chExt cx="4076701" cy="32620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8699" y="1980526"/>
              <a:ext cx="4076701" cy="3262035"/>
            </a:xfrm>
            <a:prstGeom prst="rect">
              <a:avLst/>
            </a:prstGeom>
            <a:ln w="3175">
              <a:solidFill>
                <a:srgbClr val="00000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696200" y="412646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800" y="39624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20574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8001000" y="4419600"/>
              <a:ext cx="419099" cy="39266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5181600" y="3657600"/>
              <a:ext cx="465677" cy="45033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5486401" y="2242066"/>
              <a:ext cx="484187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TextBox 28"/>
          <p:cNvSpPr txBox="1"/>
          <p:nvPr/>
        </p:nvSpPr>
        <p:spPr>
          <a:xfrm>
            <a:off x="228600" y="5325070"/>
            <a:ext cx="453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B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yte image: i.e. land cover map with species-specific resistance values for each land cover class  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815975" y="1143000"/>
            <a:ext cx="7870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altLang="en-US" kern="0" dirty="0" smtClean="0">
                <a:latin typeface="Verdana" panose="020B0604030504040204" pitchFamily="34" charset="0"/>
              </a:rPr>
              <a:t>  Cost Analysis via geodesic time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6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73813" y="6426200"/>
            <a:ext cx="2133600" cy="153988"/>
          </a:xfrm>
        </p:spPr>
        <p:txBody>
          <a:bodyPr/>
          <a:lstStyle/>
          <a:p>
            <a:pPr>
              <a:defRPr/>
            </a:pPr>
            <a:fld id="{6AB136EE-9FE6-49B4-9663-EB9A4693C7BD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</p:spPr>
        <p:txBody>
          <a:bodyPr/>
          <a:lstStyle/>
          <a:p>
            <a:pPr>
              <a:defRPr/>
            </a:pPr>
            <a:fld id="{5E1C47E5-9327-4167-982D-027A20320302}" type="datetime3">
              <a:rPr lang="en-US" altLang="en-US" smtClean="0"/>
              <a:pPr>
                <a:defRPr/>
              </a:pPr>
              <a:t>28 April 2016</a:t>
            </a:fld>
            <a:endParaRPr lang="en-US" altLang="en-US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42" y="2377439"/>
            <a:ext cx="4480560" cy="36576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377439"/>
            <a:ext cx="448056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Cost Map starting from object 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0101" y="6019800"/>
            <a:ext cx="451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Combined Cost Map of objects A and B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55588" y="1889167"/>
            <a:ext cx="8869328" cy="369332"/>
          </a:xfrm>
        </p:spPr>
        <p:txBody>
          <a:bodyPr/>
          <a:lstStyle/>
          <a:p>
            <a:r>
              <a:rPr lang="en-US" sz="2400" dirty="0" smtClean="0"/>
              <a:t>Output: cost map A            cost map AB (incl. LCP)</a:t>
            </a:r>
            <a:endParaRPr lang="en-US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15975" y="1143000"/>
            <a:ext cx="7870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altLang="en-US" kern="0" dirty="0" smtClean="0">
                <a:latin typeface="Verdana" panose="020B0604030504040204" pitchFamily="34" charset="0"/>
              </a:rPr>
              <a:t>  Cost Analysis via geodesic time</a:t>
            </a:r>
          </a:p>
        </p:txBody>
      </p:sp>
    </p:spTree>
    <p:extLst>
      <p:ext uri="{BB962C8B-B14F-4D97-AF65-F5344CB8AC3E}">
        <p14:creationId xmlns:p14="http://schemas.microsoft.com/office/powerpoint/2010/main" val="29954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B136EE-9FE6-49B4-9663-EB9A4693C7BD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5E1C47E5-9327-4167-982D-027A20320302}" type="datetime3">
              <a:rPr lang="en-US" altLang="en-US" smtClean="0"/>
              <a:pPr>
                <a:defRPr/>
              </a:pPr>
              <a:t>28 April 2016</a:t>
            </a:fld>
            <a:endParaRPr lang="en-US" alt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377440"/>
            <a:ext cx="4480560" cy="36576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56" y="2377440"/>
            <a:ext cx="4480560" cy="3657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7848600" y="5486400"/>
            <a:ext cx="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610101" y="6019800"/>
            <a:ext cx="451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user-driven ranges: small/medium/large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6019800"/>
            <a:ext cx="451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Least cost path bypassing an obstacle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5588" y="1889167"/>
            <a:ext cx="8869328" cy="369332"/>
          </a:xfrm>
        </p:spPr>
        <p:txBody>
          <a:bodyPr/>
          <a:lstStyle/>
          <a:p>
            <a:r>
              <a:rPr lang="en-US" sz="2400" dirty="0" smtClean="0"/>
              <a:t>Output: cost map AB            cost zones in map AB</a:t>
            </a:r>
            <a:endParaRPr lang="en-US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15975" y="1143000"/>
            <a:ext cx="7870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anose="020B0600070205080204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altLang="en-US" kern="0" dirty="0" smtClean="0">
                <a:latin typeface="Verdana" panose="020B0604030504040204" pitchFamily="34" charset="0"/>
              </a:rPr>
              <a:t>  Cost Analysis via geodesic time</a:t>
            </a:r>
          </a:p>
        </p:txBody>
      </p:sp>
    </p:spTree>
    <p:extLst>
      <p:ext uri="{BB962C8B-B14F-4D97-AF65-F5344CB8AC3E}">
        <p14:creationId xmlns:p14="http://schemas.microsoft.com/office/powerpoint/2010/main" val="19717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AEF60F00-68BC-4A14-BB25-B2CBB2FF0E71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119811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08037246-1D1B-435B-9AFA-2D9319FA1B59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73</a:t>
            </a:fld>
            <a:endParaRPr lang="en-US" altLang="en-US" sz="1000"/>
          </a:p>
        </p:txBody>
      </p:sp>
      <p:sp>
        <p:nvSpPr>
          <p:cNvPr id="119812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3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119814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grpSp>
        <p:nvGrpSpPr>
          <p:cNvPr id="119815" name="Group 10"/>
          <p:cNvGrpSpPr>
            <a:grpSpLocks/>
          </p:cNvGrpSpPr>
          <p:nvPr/>
        </p:nvGrpSpPr>
        <p:grpSpPr bwMode="auto">
          <a:xfrm>
            <a:off x="76200" y="1279525"/>
            <a:ext cx="8915400" cy="522288"/>
            <a:chOff x="98" y="68"/>
            <a:chExt cx="6190" cy="363"/>
          </a:xfrm>
        </p:grpSpPr>
        <p:sp>
          <p:nvSpPr>
            <p:cNvPr id="119836" name="Text Box 18"/>
            <p:cNvSpPr txBox="1">
              <a:spLocks noChangeArrowheads="1"/>
            </p:cNvSpPr>
            <p:nvPr/>
          </p:nvSpPr>
          <p:spPr bwMode="auto">
            <a:xfrm>
              <a:off x="98" y="68"/>
              <a:ext cx="6190" cy="35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 Generic Geometric Image Object Analysis</a:t>
              </a:r>
            </a:p>
          </p:txBody>
        </p:sp>
        <p:pic>
          <p:nvPicPr>
            <p:cNvPr id="119837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6" name="Text Box 10"/>
          <p:cNvSpPr txBox="1">
            <a:spLocks noChangeArrowheads="1"/>
          </p:cNvSpPr>
          <p:nvPr/>
        </p:nvSpPr>
        <p:spPr bwMode="auto">
          <a:xfrm>
            <a:off x="4433888" y="2271713"/>
            <a:ext cx="486251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75000"/>
              </a:lnSpc>
              <a:spcAft>
                <a:spcPts val="163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Object analysis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forensic, security, robotics, meteorology, thermal, radar, astronomy, neuroscience, …  </a:t>
            </a:r>
          </a:p>
          <a:p>
            <a:pPr eaLnBrk="1">
              <a:lnSpc>
                <a:spcPct val="75000"/>
              </a:lnSpc>
              <a:spcAft>
                <a:spcPts val="163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Users: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industry, science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politics,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management, …</a:t>
            </a:r>
          </a:p>
          <a:p>
            <a:pPr eaLnBrk="1">
              <a:lnSpc>
                <a:spcPct val="75000"/>
              </a:lnSpc>
              <a:spcAft>
                <a:spcPts val="163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Data: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availability, cost, quality, content, scale, preprocessing, …</a:t>
            </a:r>
          </a:p>
          <a:p>
            <a:pPr eaLnBrk="1">
              <a:lnSpc>
                <a:spcPct val="75000"/>
              </a:lnSpc>
              <a:spcAft>
                <a:spcPts val="163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200" b="1">
                <a:solidFill>
                  <a:srgbClr val="0000CC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Understanding:</a:t>
            </a: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natural-human processes, economics, health, </a:t>
            </a:r>
            <a:b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2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threat assessment, …</a:t>
            </a:r>
          </a:p>
        </p:txBody>
      </p:sp>
      <p:grpSp>
        <p:nvGrpSpPr>
          <p:cNvPr id="119817" name="Group 28"/>
          <p:cNvGrpSpPr>
            <a:grpSpLocks/>
          </p:cNvGrpSpPr>
          <p:nvPr/>
        </p:nvGrpSpPr>
        <p:grpSpPr bwMode="auto">
          <a:xfrm>
            <a:off x="381000" y="2514600"/>
            <a:ext cx="3179763" cy="2971800"/>
            <a:chOff x="163512" y="1112837"/>
            <a:chExt cx="3505200" cy="3276339"/>
          </a:xfrm>
        </p:grpSpPr>
        <p:pic>
          <p:nvPicPr>
            <p:cNvPr id="119834" name="Picture 21" descr="Screen shot 2010-04-07 at 11.10.0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12" y="1112837"/>
              <a:ext cx="3505200" cy="3276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35" name="TextBox 27"/>
            <p:cNvSpPr txBox="1">
              <a:spLocks noChangeArrowheads="1"/>
            </p:cNvSpPr>
            <p:nvPr/>
          </p:nvSpPr>
          <p:spPr bwMode="auto">
            <a:xfrm>
              <a:off x="2333481" y="1112837"/>
              <a:ext cx="701740" cy="32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Radar</a:t>
              </a:r>
            </a:p>
          </p:txBody>
        </p:sp>
      </p:grpSp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0" y="2444750"/>
            <a:ext cx="4364038" cy="3041650"/>
            <a:chOff x="6183312" y="2560637"/>
            <a:chExt cx="4812450" cy="3352800"/>
          </a:xfrm>
        </p:grpSpPr>
        <p:pic>
          <p:nvPicPr>
            <p:cNvPr id="119832" name="Picture 26" descr="Screen shot 2010-04-07 at 11.47.0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312" y="2560637"/>
              <a:ext cx="48124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33" name="TextBox 29"/>
            <p:cNvSpPr txBox="1">
              <a:spLocks noChangeArrowheads="1"/>
            </p:cNvSpPr>
            <p:nvPr/>
          </p:nvSpPr>
          <p:spPr bwMode="auto">
            <a:xfrm>
              <a:off x="9917381" y="2865119"/>
              <a:ext cx="864806" cy="32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Sonar</a:t>
              </a:r>
            </a:p>
          </p:txBody>
        </p:sp>
      </p:grpSp>
      <p:grpSp>
        <p:nvGrpSpPr>
          <p:cNvPr id="36" name="Group 33"/>
          <p:cNvGrpSpPr>
            <a:grpSpLocks/>
          </p:cNvGrpSpPr>
          <p:nvPr/>
        </p:nvGrpSpPr>
        <p:grpSpPr bwMode="auto">
          <a:xfrm>
            <a:off x="0" y="2438400"/>
            <a:ext cx="4419600" cy="3062288"/>
            <a:chOff x="6030912" y="1417637"/>
            <a:chExt cx="4724400" cy="3290711"/>
          </a:xfrm>
        </p:grpSpPr>
        <p:pic>
          <p:nvPicPr>
            <p:cNvPr id="119830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912" y="1417637"/>
              <a:ext cx="4724400" cy="329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31" name="TextBox 32"/>
            <p:cNvSpPr txBox="1">
              <a:spLocks noChangeArrowheads="1"/>
            </p:cNvSpPr>
            <p:nvPr/>
          </p:nvSpPr>
          <p:spPr bwMode="auto">
            <a:xfrm>
              <a:off x="9343422" y="1646230"/>
              <a:ext cx="867159" cy="31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Thermal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0" y="2438400"/>
            <a:ext cx="4419600" cy="3082925"/>
            <a:chOff x="7718425" y="1798637"/>
            <a:chExt cx="4724400" cy="3314437"/>
          </a:xfrm>
        </p:grpSpPr>
        <p:grpSp>
          <p:nvGrpSpPr>
            <p:cNvPr id="119826" name="Group 35"/>
            <p:cNvGrpSpPr>
              <a:grpSpLocks/>
            </p:cNvGrpSpPr>
            <p:nvPr/>
          </p:nvGrpSpPr>
          <p:grpSpPr bwMode="auto">
            <a:xfrm>
              <a:off x="7718425" y="1798637"/>
              <a:ext cx="4724400" cy="3314437"/>
              <a:chOff x="6640512" y="2255837"/>
              <a:chExt cx="4724400" cy="3314437"/>
            </a:xfrm>
          </p:grpSpPr>
          <p:pic>
            <p:nvPicPr>
              <p:cNvPr id="119828" name="Picture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0512" y="2255837"/>
                <a:ext cx="4724400" cy="3314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829" name="TextBox 34"/>
              <p:cNvSpPr txBox="1">
                <a:spLocks noChangeArrowheads="1"/>
              </p:cNvSpPr>
              <p:nvPr/>
            </p:nvSpPr>
            <p:spPr bwMode="auto">
              <a:xfrm>
                <a:off x="8393495" y="5152129"/>
                <a:ext cx="1746195" cy="317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>
                <a:spAutoFit/>
              </a:bodyPr>
              <a:lstStyle>
                <a:lvl1pPr defTabSz="414338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defTabSz="414338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•"/>
                  <a:defRPr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defTabSz="414338">
                  <a:lnSpc>
                    <a:spcPts val="2400"/>
                  </a:lnSpc>
                  <a:buClr>
                    <a:srgbClr val="37ACDE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defTabSz="414338">
                  <a:lnSpc>
                    <a:spcPts val="2400"/>
                  </a:lnSpc>
                  <a:buClr>
                    <a:srgbClr val="37ACDE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defTabSz="414338">
                  <a:lnSpc>
                    <a:spcPts val="2400"/>
                  </a:lnSpc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defTabSz="414338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defTabSz="414338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defTabSz="414338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defTabSz="414338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7ACDE"/>
                  </a:buClr>
                  <a:buFont typeface="Verdana" panose="020B0604030504040204" pitchFamily="34" charset="0"/>
                  <a:buChar char="–"/>
                  <a:defRPr sz="1600">
                    <a:solidFill>
                      <a:srgbClr val="004494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>
                  <a:lnSpc>
                    <a:spcPct val="87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</a:pPr>
                <a:r>
                  <a:rPr lang="en-US" altLang="en-US" sz="1600" b="1">
                    <a:solidFill>
                      <a:schemeClr val="tx1"/>
                    </a:solidFill>
                    <a:latin typeface="Arial Narrow" panose="020B060602020203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Neuroscience (CT)</a:t>
                </a:r>
              </a:p>
            </p:txBody>
          </p:sp>
        </p:grpSp>
        <p:pic>
          <p:nvPicPr>
            <p:cNvPr id="119827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512" y="1874837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43" descr="Screen shot 2010-04-07 at 11.40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4338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1"/>
          <p:cNvGrpSpPr>
            <a:grpSpLocks/>
          </p:cNvGrpSpPr>
          <p:nvPr/>
        </p:nvGrpSpPr>
        <p:grpSpPr bwMode="auto">
          <a:xfrm>
            <a:off x="0" y="2438400"/>
            <a:ext cx="4430713" cy="3124200"/>
            <a:chOff x="6183312" y="4130675"/>
            <a:chExt cx="4885113" cy="3445157"/>
          </a:xfrm>
        </p:grpSpPr>
        <p:pic>
          <p:nvPicPr>
            <p:cNvPr id="119824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312" y="4130675"/>
              <a:ext cx="488511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5" name="TextBox 40"/>
            <p:cNvSpPr txBox="1">
              <a:spLocks noChangeArrowheads="1"/>
            </p:cNvSpPr>
            <p:nvPr/>
          </p:nvSpPr>
          <p:spPr bwMode="auto">
            <a:xfrm>
              <a:off x="7294758" y="7250223"/>
              <a:ext cx="2989528" cy="32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87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X-ray speckle pattern of an alloy</a:t>
              </a:r>
            </a:p>
          </p:txBody>
        </p:sp>
      </p:grpSp>
      <p:pic>
        <p:nvPicPr>
          <p:cNvPr id="48" name="Picture 17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432300" cy="31099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D5EE33-A9FA-45CF-B709-61160A8A3ACD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120835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00B3FEBB-73BB-4D65-B223-E2F53E1A6162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74</a:t>
            </a:fld>
            <a:endParaRPr lang="en-US" altLang="en-US" sz="1000"/>
          </a:p>
        </p:txBody>
      </p:sp>
      <p:sp>
        <p:nvSpPr>
          <p:cNvPr id="120836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7" name="Text Box 11"/>
          <p:cNvSpPr txBox="1">
            <a:spLocks noChangeArrowheads="1"/>
          </p:cNvSpPr>
          <p:nvPr/>
        </p:nvSpPr>
        <p:spPr bwMode="auto">
          <a:xfrm>
            <a:off x="8621713" y="936625"/>
            <a:ext cx="5222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1600" b="1">
                <a:solidFill>
                  <a:schemeClr val="bg1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err</a:t>
            </a:r>
          </a:p>
        </p:txBody>
      </p:sp>
      <p:sp>
        <p:nvSpPr>
          <p:cNvPr id="120838" name="Oval 2"/>
          <p:cNvSpPr>
            <a:spLocks noChangeArrowheads="1"/>
          </p:cNvSpPr>
          <p:nvPr/>
        </p:nvSpPr>
        <p:spPr bwMode="auto">
          <a:xfrm>
            <a:off x="7620000" y="3886200"/>
            <a:ext cx="1143000" cy="609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  <a:latin typeface="Verdana" panose="020B0604030504040204" pitchFamily="34" charset="0"/>
            </a:endParaRPr>
          </a:p>
        </p:txBody>
      </p:sp>
      <p:grpSp>
        <p:nvGrpSpPr>
          <p:cNvPr id="120839" name="Group 10"/>
          <p:cNvGrpSpPr>
            <a:grpSpLocks/>
          </p:cNvGrpSpPr>
          <p:nvPr/>
        </p:nvGrpSpPr>
        <p:grpSpPr bwMode="auto">
          <a:xfrm>
            <a:off x="76200" y="1279525"/>
            <a:ext cx="8915400" cy="522288"/>
            <a:chOff x="98" y="68"/>
            <a:chExt cx="6190" cy="363"/>
          </a:xfrm>
        </p:grpSpPr>
        <p:sp>
          <p:nvSpPr>
            <p:cNvPr id="120849" name="Text Box 18"/>
            <p:cNvSpPr txBox="1">
              <a:spLocks noChangeArrowheads="1"/>
            </p:cNvSpPr>
            <p:nvPr/>
          </p:nvSpPr>
          <p:spPr bwMode="auto">
            <a:xfrm>
              <a:off x="98" y="68"/>
              <a:ext cx="6190" cy="358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500"/>
                </a:gs>
              </a:gsLst>
              <a:lin ang="5400000" scaled="1"/>
            </a:gra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lIns="81639" tIns="40820" rIns="81639" bIns="40820">
              <a:spAutoFit/>
            </a:bodyPr>
            <a:lstStyle>
              <a:lvl1pPr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defTabSz="414338">
                <a:lnSpc>
                  <a:spcPts val="2400"/>
                </a:lnSpc>
                <a:buClr>
                  <a:srgbClr val="37ACDE"/>
                </a:buClr>
                <a:buFont typeface="Wingdings" panose="05000000000000000000" pitchFamily="2" charset="2"/>
                <a:buChar char="§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defTabSz="414338">
                <a:lnSpc>
                  <a:spcPts val="2400"/>
                </a:lnSpc>
                <a:buClr>
                  <a:srgbClr val="37ACDE"/>
                </a:buClr>
                <a:buFont typeface="Arial" panose="020B0604020202020204" pitchFamily="34" charset="0"/>
                <a:buChar char="•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defTabSz="414338">
                <a:lnSpc>
                  <a:spcPts val="2400"/>
                </a:lnSpc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defTabSz="414338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7ACDE"/>
                </a:buClr>
                <a:buFont typeface="Verdana" panose="020B0604030504040204" pitchFamily="34" charset="0"/>
                <a:buChar char="–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1600">
                  <a:solidFill>
                    <a:srgbClr val="004494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7000"/>
                </a:lnSpc>
                <a:spcBef>
                  <a:spcPts val="1363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GB" altLang="en-US" sz="2900" b="1"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     Generic Geometric Image Object Analysis</a:t>
              </a:r>
            </a:p>
          </p:txBody>
        </p:sp>
        <p:pic>
          <p:nvPicPr>
            <p:cNvPr id="120850" name="Picture 12" descr="Guidos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68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819400"/>
            <a:ext cx="90027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3" descr="gears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379663"/>
            <a:ext cx="8048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286000"/>
            <a:ext cx="717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6" descr="Guidos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379663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4" name="Picture 7" descr="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79663"/>
            <a:ext cx="102076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5" name="Picture 8" descr="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449513"/>
            <a:ext cx="101758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6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371725"/>
            <a:ext cx="622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7" name="Text Box 6"/>
          <p:cNvSpPr txBox="1">
            <a:spLocks noChangeArrowheads="1"/>
          </p:cNvSpPr>
          <p:nvPr/>
        </p:nvSpPr>
        <p:spPr bwMode="auto">
          <a:xfrm>
            <a:off x="0" y="5334000"/>
            <a:ext cx="9144000" cy="4191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US" altLang="en-US" sz="2500" b="1">
                <a:solidFill>
                  <a:srgbClr val="FFFF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generic &amp; scale independent image object analysis</a:t>
            </a:r>
          </a:p>
        </p:txBody>
      </p:sp>
      <p:sp>
        <p:nvSpPr>
          <p:cNvPr id="120848" name="TextBox 1"/>
          <p:cNvSpPr txBox="1">
            <a:spLocks noChangeArrowheads="1"/>
          </p:cNvSpPr>
          <p:nvPr/>
        </p:nvSpPr>
        <p:spPr bwMode="auto">
          <a:xfrm>
            <a:off x="4953000" y="3794125"/>
            <a:ext cx="804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FFFF00"/>
                </a:solidFill>
              </a:rPr>
              <a:t>etc.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67C38D9-91BC-4DC2-8B84-D2BE5FE20670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5603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15CB852D-6E81-4BF2-8EDA-23FC27C794F7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n-US" altLang="en-US" sz="1000"/>
          </a:p>
        </p:txBody>
      </p:sp>
      <p:sp>
        <p:nvSpPr>
          <p:cNvPr id="25604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844550" y="5170488"/>
            <a:ext cx="22209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 change !?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757613"/>
            <a:ext cx="2547938" cy="1412875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2219325" y="4745038"/>
            <a:ext cx="78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2155825" y="4092575"/>
            <a:ext cx="392113" cy="327025"/>
          </a:xfrm>
          <a:prstGeom prst="rect">
            <a:avLst/>
          </a:prstGeom>
          <a:noFill/>
          <a:ln w="360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09" name="Line 6"/>
          <p:cNvSpPr>
            <a:spLocks noChangeShapeType="1"/>
          </p:cNvSpPr>
          <p:nvPr/>
        </p:nvSpPr>
        <p:spPr bwMode="auto">
          <a:xfrm>
            <a:off x="2547938" y="4256088"/>
            <a:ext cx="455612" cy="1587"/>
          </a:xfrm>
          <a:prstGeom prst="line">
            <a:avLst/>
          </a:prstGeom>
          <a:noFill/>
          <a:ln w="360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124075"/>
            <a:ext cx="2547938" cy="1414463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Text Box 8"/>
          <p:cNvSpPr txBox="1">
            <a:spLocks noChangeArrowheads="1"/>
          </p:cNvSpPr>
          <p:nvPr/>
        </p:nvSpPr>
        <p:spPr bwMode="auto">
          <a:xfrm>
            <a:off x="2284413" y="3103563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25612" name="Rectangle 9"/>
          <p:cNvSpPr>
            <a:spLocks noChangeArrowheads="1"/>
          </p:cNvSpPr>
          <p:nvPr/>
        </p:nvSpPr>
        <p:spPr bwMode="auto">
          <a:xfrm>
            <a:off x="2155825" y="2451100"/>
            <a:ext cx="392113" cy="327025"/>
          </a:xfrm>
          <a:prstGeom prst="rect">
            <a:avLst/>
          </a:prstGeom>
          <a:noFill/>
          <a:ln w="360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613" name="Line 10"/>
          <p:cNvSpPr>
            <a:spLocks noChangeShapeType="1"/>
          </p:cNvSpPr>
          <p:nvPr/>
        </p:nvSpPr>
        <p:spPr bwMode="auto">
          <a:xfrm>
            <a:off x="2547938" y="2611438"/>
            <a:ext cx="455612" cy="1587"/>
          </a:xfrm>
          <a:prstGeom prst="line">
            <a:avLst/>
          </a:prstGeom>
          <a:noFill/>
          <a:ln w="360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2085975"/>
            <a:ext cx="56515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15" name="Text Box 3"/>
          <p:cNvSpPr txBox="1">
            <a:spLocks noChangeArrowheads="1"/>
          </p:cNvSpPr>
          <p:nvPr/>
        </p:nvSpPr>
        <p:spPr bwMode="auto">
          <a:xfrm>
            <a:off x="0" y="5819775"/>
            <a:ext cx="9058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5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Default reporting: ‘Average Patch Size’ &amp; ‘Total Forest Area’ = constant!</a:t>
            </a:r>
          </a:p>
        </p:txBody>
      </p:sp>
      <p:sp>
        <p:nvSpPr>
          <p:cNvPr id="25616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(1)</a:t>
            </a:r>
          </a:p>
        </p:txBody>
      </p:sp>
      <p:sp>
        <p:nvSpPr>
          <p:cNvPr id="25617" name="TextBox 1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1"/>
          </p:nvPr>
        </p:nvSpPr>
        <p:spPr>
          <a:xfrm>
            <a:off x="636588" y="6551613"/>
            <a:ext cx="2133600" cy="15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F7E8A22-B63F-4134-A4D4-4F68DEC465F3}" type="datetime3">
              <a:rPr lang="en-US" altLang="en-US" smtClean="0"/>
              <a:pPr>
                <a:lnSpc>
                  <a:spcPct val="100000"/>
                </a:lnSpc>
                <a:buClrTx/>
                <a:buFontTx/>
                <a:buNone/>
              </a:pPr>
              <a:t>28 April 2016</a:t>
            </a:fld>
            <a:endParaRPr lang="en-US" altLang="en-US" smtClean="0"/>
          </a:p>
        </p:txBody>
      </p:sp>
      <p:sp>
        <p:nvSpPr>
          <p:cNvPr id="26627" name="Slide Number Placeholder 4"/>
          <p:cNvSpPr txBox="1">
            <a:spLocks/>
          </p:cNvSpPr>
          <p:nvPr/>
        </p:nvSpPr>
        <p:spPr bwMode="auto">
          <a:xfrm>
            <a:off x="6373813" y="6551613"/>
            <a:ext cx="2133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buClrTx/>
              <a:buFontTx/>
              <a:buNone/>
            </a:pPr>
            <a:fld id="{2A00DAB8-C104-4DB7-A2AE-1FAD79614F15}" type="slidenum">
              <a:rPr lang="en-US" altLang="en-US" sz="1000"/>
              <a:pPr algn="r" eaLnBrk="1" hangingPunct="1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n-US" altLang="en-US" sz="1000"/>
          </a:p>
        </p:txBody>
      </p:sp>
      <p:sp>
        <p:nvSpPr>
          <p:cNvPr id="26628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844550" y="5170488"/>
            <a:ext cx="222091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Slovakia (CLC):</a:t>
            </a:r>
            <a:b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 change !?</a:t>
            </a: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757613"/>
            <a:ext cx="2547938" cy="1412875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219325" y="4745038"/>
            <a:ext cx="78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2000</a:t>
            </a: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2155825" y="4092575"/>
            <a:ext cx="392113" cy="327025"/>
          </a:xfrm>
          <a:prstGeom prst="rect">
            <a:avLst/>
          </a:prstGeom>
          <a:noFill/>
          <a:ln w="360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33" name="Line 6"/>
          <p:cNvSpPr>
            <a:spLocks noChangeShapeType="1"/>
          </p:cNvSpPr>
          <p:nvPr/>
        </p:nvSpPr>
        <p:spPr bwMode="auto">
          <a:xfrm>
            <a:off x="2547938" y="4256088"/>
            <a:ext cx="455612" cy="1587"/>
          </a:xfrm>
          <a:prstGeom prst="line">
            <a:avLst/>
          </a:prstGeom>
          <a:noFill/>
          <a:ln w="360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124075"/>
            <a:ext cx="2547938" cy="1414463"/>
          </a:xfrm>
          <a:prstGeom prst="rect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Text Box 8"/>
          <p:cNvSpPr txBox="1">
            <a:spLocks noChangeArrowheads="1"/>
          </p:cNvSpPr>
          <p:nvPr/>
        </p:nvSpPr>
        <p:spPr bwMode="auto">
          <a:xfrm>
            <a:off x="2284413" y="3103563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2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1990</a:t>
            </a:r>
          </a:p>
        </p:txBody>
      </p:sp>
      <p:sp>
        <p:nvSpPr>
          <p:cNvPr id="26636" name="Rectangle 9"/>
          <p:cNvSpPr>
            <a:spLocks noChangeArrowheads="1"/>
          </p:cNvSpPr>
          <p:nvPr/>
        </p:nvSpPr>
        <p:spPr bwMode="auto">
          <a:xfrm>
            <a:off x="2155825" y="2451100"/>
            <a:ext cx="392113" cy="327025"/>
          </a:xfrm>
          <a:prstGeom prst="rect">
            <a:avLst/>
          </a:prstGeom>
          <a:noFill/>
          <a:ln w="360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US" altLang="en-US" sz="1600" b="1">
              <a:solidFill>
                <a:srgbClr val="FF00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37" name="Line 10"/>
          <p:cNvSpPr>
            <a:spLocks noChangeShapeType="1"/>
          </p:cNvSpPr>
          <p:nvPr/>
        </p:nvSpPr>
        <p:spPr bwMode="auto">
          <a:xfrm>
            <a:off x="2547938" y="2611438"/>
            <a:ext cx="455612" cy="1587"/>
          </a:xfrm>
          <a:prstGeom prst="line">
            <a:avLst/>
          </a:prstGeom>
          <a:noFill/>
          <a:ln w="3600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Text Box 3"/>
          <p:cNvSpPr txBox="1">
            <a:spLocks noChangeArrowheads="1"/>
          </p:cNvSpPr>
          <p:nvPr/>
        </p:nvSpPr>
        <p:spPr bwMode="auto">
          <a:xfrm>
            <a:off x="0" y="5819775"/>
            <a:ext cx="9058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500" b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Default reporting: ‘Average Patch Size’ &amp; ‘Total Forest Area’ = constant!</a:t>
            </a:r>
          </a:p>
        </p:txBody>
      </p:sp>
      <p:sp>
        <p:nvSpPr>
          <p:cNvPr id="26639" name="Text Box 12"/>
          <p:cNvSpPr txBox="1">
            <a:spLocks noChangeArrowheads="1"/>
          </p:cNvSpPr>
          <p:nvPr/>
        </p:nvSpPr>
        <p:spPr bwMode="auto">
          <a:xfrm>
            <a:off x="152400" y="1295400"/>
            <a:ext cx="8763000" cy="5127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81639" tIns="40820" rIns="81639" bIns="40820">
            <a:spAutoFit/>
          </a:bodyPr>
          <a:lstStyle>
            <a:lvl1pPr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414338">
              <a:lnSpc>
                <a:spcPts val="2400"/>
              </a:lnSpc>
              <a:buClr>
                <a:srgbClr val="37ACDE"/>
              </a:buClr>
              <a:buFont typeface="Wingdings" panose="05000000000000000000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414338">
              <a:lnSpc>
                <a:spcPts val="2400"/>
              </a:lnSpc>
              <a:buClr>
                <a:srgbClr val="37ACDE"/>
              </a:buClr>
              <a:buFont typeface="Arial" panose="020B0604020202020204" pitchFamily="34" charset="0"/>
              <a:buChar char="•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414338">
              <a:lnSpc>
                <a:spcPts val="2400"/>
              </a:lnSpc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14338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anose="020B0604030504040204" pitchFamily="34" charset="0"/>
              <a:buChar char="–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1600">
                <a:solidFill>
                  <a:srgbClr val="004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38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/ Motivation: Landscape Metrics (1)</a:t>
            </a:r>
          </a:p>
        </p:txBody>
      </p:sp>
      <p:pic>
        <p:nvPicPr>
          <p:cNvPr id="2664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2084388"/>
            <a:ext cx="56515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41" name="TextBox 16"/>
          <p:cNvSpPr txBox="1">
            <a:spLocks noChangeArrowheads="1"/>
          </p:cNvSpPr>
          <p:nvPr/>
        </p:nvSpPr>
        <p:spPr bwMode="auto">
          <a:xfrm>
            <a:off x="76200" y="9144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/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7914</TotalTime>
  <Words>2852</Words>
  <Application>Microsoft Office PowerPoint</Application>
  <PresentationFormat>On-screen Show (4:3)</PresentationFormat>
  <Paragraphs>714</Paragraphs>
  <Slides>74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 Unicode MS</vt:lpstr>
      <vt:lpstr>ＭＳ Ｐゴシック</vt:lpstr>
      <vt:lpstr>ＭＳ Ｐゴシック</vt:lpstr>
      <vt:lpstr>Arial</vt:lpstr>
      <vt:lpstr>Arial Narrow</vt:lpstr>
      <vt:lpstr>Arial Rounded MT Bold</vt:lpstr>
      <vt:lpstr>Palatino Linotype</vt:lpstr>
      <vt:lpstr>Times</vt:lpstr>
      <vt:lpstr>Times New Roman</vt:lpstr>
      <vt:lpstr>Verdana</vt:lpstr>
      <vt:lpstr>Wingdings</vt:lpstr>
      <vt:lpstr>JRC_Slide_Template_EN</vt:lpstr>
      <vt:lpstr>Equation</vt:lpstr>
      <vt:lpstr>Joint Research Centre</vt:lpstr>
      <vt:lpstr>PowerPoint Presentation</vt:lpstr>
      <vt:lpstr>PowerPoint Presentation</vt:lpstr>
      <vt:lpstr>PowerPoint Presentation</vt:lpstr>
      <vt:lpstr>Historic evolution</vt:lpstr>
      <vt:lpstr>1) From oil-spills to forests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2) Morphological pattern analysis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analysis examples…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zooplankton recognition</vt:lpstr>
      <vt:lpstr>Automatic zooplankton recognition</vt:lpstr>
      <vt:lpstr>PowerPoint Presentation</vt:lpstr>
      <vt:lpstr>3) From structural to functional pattern …</vt:lpstr>
      <vt:lpstr>PowerPoint Presentation</vt:lpstr>
      <vt:lpstr>PowerPoint Presentation</vt:lpstr>
      <vt:lpstr>4) Combining pattern with connectivity…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5) Change Analysis…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6) Fragmentation Analysis…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7) Cost Analysis…</vt:lpstr>
      <vt:lpstr>Input: resistance map    +           marker map</vt:lpstr>
      <vt:lpstr>Output: cost map A            cost map AB (incl. LCP)</vt:lpstr>
      <vt:lpstr>Output: cost map AB            cost zones in map AB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</dc:creator>
  <cp:lastModifiedBy>Guido CECCHERINI</cp:lastModifiedBy>
  <cp:revision>199</cp:revision>
  <dcterms:created xsi:type="dcterms:W3CDTF">2010-09-13T12:45:36Z</dcterms:created>
  <dcterms:modified xsi:type="dcterms:W3CDTF">2016-04-28T07:48:16Z</dcterms:modified>
</cp:coreProperties>
</file>